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Lexend SemiBold"/>
      <p:regular r:id="rId54"/>
      <p:bold r:id="rId55"/>
    </p:embeddedFont>
    <p:embeddedFont>
      <p:font typeface="Proxima Nova"/>
      <p:regular r:id="rId56"/>
      <p:bold r:id="rId57"/>
      <p:italic r:id="rId58"/>
      <p:boldItalic r:id="rId59"/>
    </p:embeddedFont>
    <p:embeddedFont>
      <p:font typeface="Roboto"/>
      <p:regular r:id="rId60"/>
      <p:bold r:id="rId61"/>
      <p:italic r:id="rId62"/>
      <p:boldItalic r:id="rId63"/>
    </p:embeddedFont>
    <p:embeddedFont>
      <p:font typeface="Lexend Medium"/>
      <p:regular r:id="rId64"/>
      <p:bold r:id="rId65"/>
    </p:embeddedFont>
    <p:embeddedFont>
      <p:font typeface="Lexend"/>
      <p:regular r:id="rId66"/>
      <p:bold r:id="rId67"/>
    </p:embeddedFont>
    <p:embeddedFont>
      <p:font typeface="Roboto Mono"/>
      <p:regular r:id="rId68"/>
      <p:bold r:id="rId69"/>
      <p:italic r:id="rId70"/>
      <p:boldItalic r:id="rId71"/>
    </p:embeddedFont>
    <p:embeddedFont>
      <p:font typeface="Alfa Slab One"/>
      <p:regular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73" roundtripDataSignature="AMtx7mjEB9EbSvCVVAmCCRxmn7W7nOXa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customschemas.google.com/relationships/presentationmetadata" Target="metadata"/><Relationship Id="rId72" Type="http://schemas.openxmlformats.org/officeDocument/2006/relationships/font" Target="fonts/AlfaSlabOne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Mono-boldItalic.fntdata"/><Relationship Id="rId70" Type="http://schemas.openxmlformats.org/officeDocument/2006/relationships/font" Target="fonts/RobotoMon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5.xml"/><Relationship Id="rId64" Type="http://schemas.openxmlformats.org/officeDocument/2006/relationships/font" Target="fonts/LexendMedium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66" Type="http://schemas.openxmlformats.org/officeDocument/2006/relationships/font" Target="fonts/Lexend-regular.fntdata"/><Relationship Id="rId21" Type="http://schemas.openxmlformats.org/officeDocument/2006/relationships/slide" Target="slides/slide16.xml"/><Relationship Id="rId65" Type="http://schemas.openxmlformats.org/officeDocument/2006/relationships/font" Target="fonts/LexendMedium-bold.fntdata"/><Relationship Id="rId24" Type="http://schemas.openxmlformats.org/officeDocument/2006/relationships/slide" Target="slides/slide19.xml"/><Relationship Id="rId68" Type="http://schemas.openxmlformats.org/officeDocument/2006/relationships/font" Target="fonts/RobotoMono-regular.fntdata"/><Relationship Id="rId23" Type="http://schemas.openxmlformats.org/officeDocument/2006/relationships/slide" Target="slides/slide18.xml"/><Relationship Id="rId67" Type="http://schemas.openxmlformats.org/officeDocument/2006/relationships/font" Target="fonts/Lexend-bold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Mon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LexendSemiBold-bold.fntdata"/><Relationship Id="rId10" Type="http://schemas.openxmlformats.org/officeDocument/2006/relationships/slide" Target="slides/slide5.xml"/><Relationship Id="rId54" Type="http://schemas.openxmlformats.org/officeDocument/2006/relationships/font" Target="fonts/LexendSemiBold-regular.fntdata"/><Relationship Id="rId13" Type="http://schemas.openxmlformats.org/officeDocument/2006/relationships/slide" Target="slides/slide8.xml"/><Relationship Id="rId57" Type="http://schemas.openxmlformats.org/officeDocument/2006/relationships/font" Target="fonts/ProximaNova-bold.fntdata"/><Relationship Id="rId12" Type="http://schemas.openxmlformats.org/officeDocument/2006/relationships/slide" Target="slides/slide7.xml"/><Relationship Id="rId56" Type="http://schemas.openxmlformats.org/officeDocument/2006/relationships/font" Target="fonts/ProximaNova-regular.fntdata"/><Relationship Id="rId15" Type="http://schemas.openxmlformats.org/officeDocument/2006/relationships/slide" Target="slides/slide10.xml"/><Relationship Id="rId59" Type="http://schemas.openxmlformats.org/officeDocument/2006/relationships/font" Target="fonts/ProximaNova-boldItalic.fntdata"/><Relationship Id="rId14" Type="http://schemas.openxmlformats.org/officeDocument/2006/relationships/slide" Target="slides/slide9.xml"/><Relationship Id="rId58" Type="http://schemas.openxmlformats.org/officeDocument/2006/relationships/font" Target="fonts/ProximaNova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b5fefa296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2b5fefa29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92551414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2d92551414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52382f4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352382f4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52382f45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3352382f45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52382f45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3352382f45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d92551414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2d92551414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d948dc6f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d948dc6f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948dc6f7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2d948dc6f7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948dc6f7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2d948dc6f7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d948dc6f7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2d948dc6f7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d948dc6f79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2d948dc6f79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62c6073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2b62c6073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d948dc6f79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2d948dc6f79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d948dc6f7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2d948dc6f7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d94da30a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2d94da30a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37788a2e4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337788a2e4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d94da30a4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2d94da30a4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37788a2e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337788a2e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37f8309f0a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337f8309f0a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373c1d92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3373c1d92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37788a2e4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337788a2e4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37788a2e4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337788a2e4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21c62ed4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521c62ed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Lo que todos sabemos o usamos son los archivos txt, entonces tomemos como partido esos archivos para diferenciarlos de los html.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/>
              <a:t>Los archivos txt </a:t>
            </a: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Puede abrirse y leerse con cualquier editor de texto simple, pero carece de formato y elementos visuales.Pero los archivos HTML tiene formato de estructura jerárquica basada en </a:t>
            </a:r>
            <a:r>
              <a:rPr b="0" i="0" lang="es-MX" u="sng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etiquetas</a:t>
            </a: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que nos permite  ejemplo como vemos la etiqueta </a:t>
            </a:r>
            <a:r>
              <a:rPr lang="es-MX"/>
              <a:t>&lt;a&gt;</a:t>
            </a: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para enlaces o img para imágenes y por consiguiente Los navegadores web interpretan estas etiquetas y renderizan archivos HTML para que los usuarios puedan ver páginas web con formato, imágenes, enlaces, etc.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Seguramente te Preguntaras como se hacen las paginas web como Facebook, Instagram, youtube.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Acá aparece inicialmente nuestro querido HTML, pero que será eso?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Su significado es lenguaje de marcado de hipertexto,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Y proporciona una estructura básica  de una pagina web.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Pero como es esa estructura?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Se compone en etiquetas que nos permite describir el contenido de la pagina.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Tenemos etiquetas para imágenes, enlaces, titulo.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La extensión de este fucking archivo es html, recordar tenemos extensión txt que es de texto.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MX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Pero la diferencia es que Los navegadores web interpretan estas etiquetas y renderizan archivos HTML para  que el yuscu y ustedes puedan ver páginas web con formato, imágenes, enlaces, etc.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37788a2e4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337788a2e4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37788a2e4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337788a2e4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37f8309f0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g337f8309f0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37f8309f0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337f8309f0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37f8309f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g337f8309f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37f8309f0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337f8309f0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37f8309f0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g337f8309f0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37f8309f0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g337f8309f0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37f8309f0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g337f8309f0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37f8309f0a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g337f8309f0a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64810ec4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164810ec4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37f8309f0a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g337f8309f0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37f8309f0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g337f8309f0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37f8309f0a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2" name="Google Shape;862;g337f8309f0a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37f8309f0a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1" name="Google Shape;881;g337f8309f0a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37f8309f0a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3" name="Google Shape;903;g337f8309f0a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37f8309f0a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g337f8309f0a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37f8309f0a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5" name="Google Shape;935;g337f8309f0a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37f8309f0a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2" name="Google Shape;952;g337f8309f0a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37f8309f0a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9" name="Google Shape;969;g337f8309f0a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9065226f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2d9065226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92551414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2d92551414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92551414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d92551414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92551414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d92551414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92551414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d92551414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b5fefa2960_0_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b5fefa2960_0_1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7" name="Google Shape;47;g2b5fefa2960_0_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b5fefa2960_0_113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g2b5fefa2960_0_113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g2b5fefa2960_0_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b5fefa2960_0_119"/>
          <p:cNvSpPr/>
          <p:nvPr/>
        </p:nvSpPr>
        <p:spPr>
          <a:xfrm>
            <a:off x="-48750" y="3640639"/>
            <a:ext cx="9241500" cy="151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2b5fefa2960_0_119"/>
          <p:cNvSpPr/>
          <p:nvPr/>
        </p:nvSpPr>
        <p:spPr>
          <a:xfrm>
            <a:off x="-48750" y="-13939"/>
            <a:ext cx="9241500" cy="3693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2b5fefa2960_0_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56" name="Google Shape;56;g2b5fefa2960_0_119"/>
          <p:cNvPicPr preferRelativeResize="0"/>
          <p:nvPr/>
        </p:nvPicPr>
        <p:blipFill rotWithShape="1">
          <a:blip r:embed="rId2">
            <a:alphaModFix/>
          </a:blip>
          <a:srcRect b="10159" l="0" r="0" t="0"/>
          <a:stretch/>
        </p:blipFill>
        <p:spPr>
          <a:xfrm>
            <a:off x="525775" y="996625"/>
            <a:ext cx="1740076" cy="171299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2b5fefa2960_0_119"/>
          <p:cNvSpPr txBox="1"/>
          <p:nvPr>
            <p:ph type="ctrTitle"/>
          </p:nvPr>
        </p:nvSpPr>
        <p:spPr>
          <a:xfrm>
            <a:off x="2467225" y="1443625"/>
            <a:ext cx="6468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None/>
              <a:defRPr sz="60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58" name="Google Shape;58;g2b5fefa2960_0_119"/>
          <p:cNvSpPr txBox="1"/>
          <p:nvPr/>
        </p:nvSpPr>
        <p:spPr>
          <a:xfrm>
            <a:off x="2467225" y="996625"/>
            <a:ext cx="2736300" cy="599400"/>
          </a:xfrm>
          <a:prstGeom prst="rect">
            <a:avLst/>
          </a:prstGeom>
          <a:noFill/>
          <a:ln>
            <a:noFill/>
          </a:ln>
          <a:effectLst>
            <a:outerShdw rotWithShape="0" algn="bl" dir="2280000" dist="28575">
              <a:srgbClr val="7F6000">
                <a:alpha val="48235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FFD966"/>
                </a:solidFill>
                <a:latin typeface="Lexend"/>
                <a:ea typeface="Lexend"/>
                <a:cs typeface="Lexend"/>
                <a:sym typeface="Lexend"/>
              </a:rPr>
              <a:t>PYTHON</a:t>
            </a:r>
            <a:endParaRPr b="1" i="0" sz="4000" u="none" cap="none" strike="noStrike">
              <a:solidFill>
                <a:srgbClr val="FFD9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" name="Google Shape;59;g2b5fefa2960_0_119"/>
          <p:cNvSpPr txBox="1"/>
          <p:nvPr/>
        </p:nvSpPr>
        <p:spPr>
          <a:xfrm>
            <a:off x="1975800" y="4000500"/>
            <a:ext cx="5192400" cy="8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MX" sz="1900" u="none" cap="none" strike="noStrike">
                <a:solidFill>
                  <a:srgbClr val="434343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Yuseff Mejia - Nicolas Zulaica</a:t>
            </a:r>
            <a:br>
              <a:rPr b="0" i="0" lang="es-MX" sz="1900" u="none" cap="none" strike="noStrike">
                <a:solidFill>
                  <a:srgbClr val="666666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r>
              <a:rPr b="0" i="0" lang="es-MX" sz="19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Agosto 2023</a:t>
            </a:r>
            <a:endParaRPr b="0" i="0" sz="19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2;g2b5fefa2960_0_76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g2b5fefa2960_0_7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4" name="Google Shape;14;g2b5fefa2960_0_76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" name="Google Shape;15;g2b5fefa2960_0_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2b5fefa2960_0_81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g2b5fefa2960_0_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2b5fefa2960_0_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g2b5fefa2960_0_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g2b5fefa2960_0_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b5fefa2960_0_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g2b5fefa2960_0_8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g2b5fefa2960_0_8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g2b5fefa2960_0_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b5fefa2960_0_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g2b5fefa2960_0_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b5fefa2960_0_9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g2b5fefa2960_0_96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g2b5fefa2960_0_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b5fefa2960_0_100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g2b5fefa2960_0_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b5fefa2960_0_103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g2b5fefa2960_0_10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g2b5fefa2960_0_103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2" name="Google Shape;42;g2b5fefa2960_0_103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g2b5fefa2960_0_10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g2b5fefa2960_0_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b5fefa2960_0_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g2b5fefa2960_0_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g2b5fefa2960_0_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0.gif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Relationship Id="rId4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yussefomar/pygame/blob/main/monoV1.py" TargetMode="External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yussefomar/pygame/blob/main/monoV1.py" TargetMode="External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gif"/><Relationship Id="rId4" Type="http://schemas.openxmlformats.org/officeDocument/2006/relationships/image" Target="../media/image24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yussefomar/pygame/blob/main/monoV2.py" TargetMode="External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yussefomar/pygame/blob/main/monoV2.py" TargetMode="External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gif"/><Relationship Id="rId4" Type="http://schemas.openxmlformats.org/officeDocument/2006/relationships/image" Target="../media/image28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yussefomar/pygame/blob/main/monoV3.py" TargetMode="External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yussefomar/pygame/blob/main/monoV3.py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1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youtu.be/KBJWs-l7F3g?si=u67T7X_2hXVd4vfo" TargetMode="External"/><Relationship Id="rId4" Type="http://schemas.openxmlformats.org/officeDocument/2006/relationships/hyperlink" Target="https://youtube.com/playlist?list=PLmR1iN67mYJfs2CO78B8mQ0R4UbxrHXhb&amp;si=HUSwMswWF-_o2F6B" TargetMode="External"/><Relationship Id="rId5" Type="http://schemas.openxmlformats.org/officeDocument/2006/relationships/image" Target="../media/image2.jpg"/><Relationship Id="rId6" Type="http://schemas.openxmlformats.org/officeDocument/2006/relationships/hyperlink" Target="http://www.youtube.com/watch?v=KBJWs-l7F3g" TargetMode="External"/><Relationship Id="rId7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yussefomar/pygame/blob/main/monoV3.py" TargetMode="External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jpg"/><Relationship Id="rId4" Type="http://schemas.openxmlformats.org/officeDocument/2006/relationships/image" Target="../media/image1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jpg"/><Relationship Id="rId4" Type="http://schemas.openxmlformats.org/officeDocument/2006/relationships/image" Target="../media/image2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jpg"/><Relationship Id="rId4" Type="http://schemas.openxmlformats.org/officeDocument/2006/relationships/image" Target="../media/image3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yussefomar/pygame/blob/main/monoV3.py" TargetMode="External"/><Relationship Id="rId4" Type="http://schemas.openxmlformats.org/officeDocument/2006/relationships/image" Target="../media/image2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yussefomar/pygame/blob/main/monoV3.py" TargetMode="External"/><Relationship Id="rId4" Type="http://schemas.openxmlformats.org/officeDocument/2006/relationships/image" Target="../media/image2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yussefomar/pygame/blob/main/monoV3.py" TargetMode="External"/><Relationship Id="rId4" Type="http://schemas.openxmlformats.org/officeDocument/2006/relationships/hyperlink" Target="https://github.com/yussefomar/pygame/blob/main/monoV4.py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yussefomar/pygame/blob/main/monoV4.py" TargetMode="External"/><Relationship Id="rId4" Type="http://schemas.openxmlformats.org/officeDocument/2006/relationships/hyperlink" Target="https://github.com/yussefomar/pygame/blob/main/monoV5.py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gif"/><Relationship Id="rId4" Type="http://schemas.openxmlformats.org/officeDocument/2006/relationships/image" Target="../media/image3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gif"/><Relationship Id="rId4" Type="http://schemas.openxmlformats.org/officeDocument/2006/relationships/image" Target="../media/image31.jpg"/><Relationship Id="rId5" Type="http://schemas.openxmlformats.org/officeDocument/2006/relationships/hyperlink" Target="https://github.com/yussefomar/pygame/blob/main/monoV6.py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ithub.com/yussefomar/pygame/blob/main/monoV3.py" TargetMode="External"/><Relationship Id="rId4" Type="http://schemas.openxmlformats.org/officeDocument/2006/relationships/image" Target="../media/image3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5fefa2960_0_0"/>
          <p:cNvSpPr/>
          <p:nvPr/>
        </p:nvSpPr>
        <p:spPr>
          <a:xfrm>
            <a:off x="-18975" y="0"/>
            <a:ext cx="9162900" cy="378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" name="Google Shape;65;g2b5fefa2960_0_0"/>
          <p:cNvSpPr txBox="1"/>
          <p:nvPr>
            <p:ph idx="4294967295" type="ctrTitle"/>
          </p:nvPr>
        </p:nvSpPr>
        <p:spPr>
          <a:xfrm>
            <a:off x="2467225" y="1443625"/>
            <a:ext cx="6468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Alfa Slab One"/>
              <a:buNone/>
            </a:pPr>
            <a:r>
              <a:rPr lang="es-MX" sz="5000">
                <a:solidFill>
                  <a:srgbClr val="325895"/>
                </a:solidFill>
              </a:rPr>
              <a:t>Creando la parte</a:t>
            </a:r>
            <a:endParaRPr sz="5000">
              <a:solidFill>
                <a:srgbClr val="325895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Alfa Slab One"/>
              <a:buNone/>
            </a:pPr>
            <a:r>
              <a:rPr lang="es-MX" sz="5000">
                <a:solidFill>
                  <a:srgbClr val="325895"/>
                </a:solidFill>
              </a:rPr>
              <a:t>gráfica</a:t>
            </a:r>
            <a:r>
              <a:rPr lang="es-MX" sz="5000">
                <a:solidFill>
                  <a:srgbClr val="325895"/>
                </a:solidFill>
              </a:rPr>
              <a:t> de un videojuego</a:t>
            </a:r>
            <a:endParaRPr sz="5000">
              <a:solidFill>
                <a:srgbClr val="325895"/>
              </a:solidFill>
            </a:endParaRPr>
          </a:p>
        </p:txBody>
      </p:sp>
      <p:sp>
        <p:nvSpPr>
          <p:cNvPr id="66" name="Google Shape;66;g2b5fefa2960_0_0"/>
          <p:cNvSpPr txBox="1"/>
          <p:nvPr/>
        </p:nvSpPr>
        <p:spPr>
          <a:xfrm>
            <a:off x="2632850" y="1067000"/>
            <a:ext cx="3457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s-MX" sz="1900">
                <a:solidFill>
                  <a:srgbClr val="07A4FB"/>
                </a:solidFill>
                <a:latin typeface="Proxima Nova"/>
                <a:ea typeface="Proxima Nova"/>
                <a:cs typeface="Proxima Nova"/>
                <a:sym typeface="Proxima Nova"/>
              </a:rPr>
              <a:t>Pygame</a:t>
            </a:r>
            <a:endParaRPr b="1" i="0" sz="1900" u="none" cap="none" strike="noStrike">
              <a:solidFill>
                <a:srgbClr val="07A4F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g2b5fefa2960_0_0"/>
          <p:cNvSpPr txBox="1"/>
          <p:nvPr/>
        </p:nvSpPr>
        <p:spPr>
          <a:xfrm>
            <a:off x="2615850" y="4062525"/>
            <a:ext cx="3912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s-MX" sz="21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Yussef Mejia </a:t>
            </a:r>
            <a:endParaRPr b="1" i="0" sz="21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g2b5fefa2960_0_0"/>
          <p:cNvSpPr txBox="1"/>
          <p:nvPr/>
        </p:nvSpPr>
        <p:spPr>
          <a:xfrm>
            <a:off x="2541200" y="4599150"/>
            <a:ext cx="3912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MX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Noviembre 202</a:t>
            </a:r>
            <a:r>
              <a:rPr lang="es-MX"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b="0" i="0" lang="es-MX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0" i="0" sz="19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9" name="Google Shape;69;g2b5fefa296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550" y="84825"/>
            <a:ext cx="2964451" cy="15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92551414e_0_122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g2d92551414e_0_122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g2d92551414e_0_122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g2d92551414e_0_122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" name="Google Shape;199;g2d92551414e_0_122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0" name="Google Shape;200;g2d92551414e_0_122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1" name="Google Shape;201;g2d92551414e_0_122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202" name="Google Shape;202;g2d92551414e_0_122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Creando una ventana en Pygame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d92551414e_0_122"/>
          <p:cNvSpPr txBox="1"/>
          <p:nvPr/>
        </p:nvSpPr>
        <p:spPr>
          <a:xfrm>
            <a:off x="516700" y="749275"/>
            <a:ext cx="39213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Código básico para una ventana: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g2d92551414e_0_122"/>
          <p:cNvSpPr txBox="1"/>
          <p:nvPr/>
        </p:nvSpPr>
        <p:spPr>
          <a:xfrm>
            <a:off x="261675" y="1403825"/>
            <a:ext cx="3868200" cy="29184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import pygame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ancho=800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alto=600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color_blanco=(255,255,255)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color_negro=(0,0,0)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pygame.init()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# Creamos una superficie 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ventana = pygame.display.set_mode((ancho,alto))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print(ventana)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ventana.fill(color_blanco)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 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</p:txBody>
      </p:sp>
      <p:pic>
        <p:nvPicPr>
          <p:cNvPr id="205" name="Google Shape;205;g2d92551414e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438" y="792325"/>
            <a:ext cx="1438275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d92551414e_0_122"/>
          <p:cNvSpPr txBox="1"/>
          <p:nvPr/>
        </p:nvSpPr>
        <p:spPr>
          <a:xfrm rot="-473219">
            <a:off x="5736233" y="1304411"/>
            <a:ext cx="4829484" cy="5233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al ejecutar el código se pinta de </a:t>
            </a:r>
            <a:endParaRPr b="1" sz="1100"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color blanco la ventana?no</a:t>
            </a:r>
            <a:endParaRPr b="1" sz="1100"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7" name="Google Shape;207;g2d92551414e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998" y="915800"/>
            <a:ext cx="1328434" cy="13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352382f458_0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g3352382f458_0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g3352382f458_0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g3352382f458_0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g3352382f458_0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g3352382f458_0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8" name="Google Shape;218;g3352382f458_0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219" name="Google Shape;219;g3352382f458_0_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Creando una ventana en Pygame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3352382f458_0_0"/>
          <p:cNvSpPr txBox="1"/>
          <p:nvPr/>
        </p:nvSpPr>
        <p:spPr>
          <a:xfrm>
            <a:off x="516700" y="749275"/>
            <a:ext cx="39213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Código básico para una ventana: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g3352382f458_0_0"/>
          <p:cNvSpPr txBox="1"/>
          <p:nvPr/>
        </p:nvSpPr>
        <p:spPr>
          <a:xfrm>
            <a:off x="261675" y="1403825"/>
            <a:ext cx="3868200" cy="29184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import pygame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ancho=800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alto=600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color_blanco=(255,255,255)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color_negro=(0,0,0)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pygame.init()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# Creamos una superficie 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ventana = pygame.display.set_mode((ancho,alto))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print(ventana)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ventana.fill(color_blanco)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 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</p:txBody>
      </p:sp>
      <p:pic>
        <p:nvPicPr>
          <p:cNvPr id="222" name="Google Shape;222;g3352382f45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438" y="792325"/>
            <a:ext cx="1438275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3352382f458_0_0"/>
          <p:cNvSpPr txBox="1"/>
          <p:nvPr/>
        </p:nvSpPr>
        <p:spPr>
          <a:xfrm rot="-473219">
            <a:off x="6023283" y="792511"/>
            <a:ext cx="4829484" cy="5233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al ejecutar el código se pinta de </a:t>
            </a:r>
            <a:endParaRPr b="1" sz="1100"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color blanco la ventana?no</a:t>
            </a:r>
            <a:endParaRPr b="1" sz="1100"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4" name="Google Shape;224;g3352382f45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263" y="1674891"/>
            <a:ext cx="2828938" cy="211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3352382f45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5998" y="915800"/>
            <a:ext cx="1328434" cy="13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52382f458_0_16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g3352382f458_0_16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g3352382f458_0_16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Google Shape;233;g3352382f458_0_16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" name="Google Shape;234;g3352382f458_0_16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" name="Google Shape;235;g3352382f458_0_16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6" name="Google Shape;236;g3352382f458_0_16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237" name="Google Shape;237;g3352382f458_0_16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Creando una ventana en Pygame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3352382f458_0_16"/>
          <p:cNvSpPr txBox="1"/>
          <p:nvPr/>
        </p:nvSpPr>
        <p:spPr>
          <a:xfrm>
            <a:off x="516700" y="749275"/>
            <a:ext cx="39213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Código básico para una ventana: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9" name="Google Shape;239;g3352382f458_0_16"/>
          <p:cNvSpPr txBox="1"/>
          <p:nvPr/>
        </p:nvSpPr>
        <p:spPr>
          <a:xfrm rot="-473219">
            <a:off x="5798083" y="399194"/>
            <a:ext cx="4829484" cy="6926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flip que significa en español</a:t>
            </a:r>
            <a:r>
              <a:rPr b="1" lang="es-MX" sz="11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b="1" sz="1100"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100"/>
              <a:t>Flip the page</a:t>
            </a:r>
            <a:r>
              <a:rPr lang="es-MX" sz="1100"/>
              <a:t> → Pasar la página.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100"/>
              <a:t>Flip the screen</a:t>
            </a:r>
            <a:r>
              <a:rPr lang="es-MX" sz="1100"/>
              <a:t> → Voltear la pantalla.</a:t>
            </a:r>
            <a:endParaRPr sz="1100"/>
          </a:p>
        </p:txBody>
      </p:sp>
      <p:pic>
        <p:nvPicPr>
          <p:cNvPr id="240" name="Google Shape;240;g3352382f458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848" y="1312299"/>
            <a:ext cx="2476800" cy="18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3352382f458_0_16"/>
          <p:cNvSpPr txBox="1"/>
          <p:nvPr/>
        </p:nvSpPr>
        <p:spPr>
          <a:xfrm>
            <a:off x="624375" y="826288"/>
            <a:ext cx="49353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pygame.display.flip()</a:t>
            </a:r>
            <a:endParaRPr sz="18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" name="Google Shape;242;g3352382f458_0_16"/>
          <p:cNvSpPr txBox="1"/>
          <p:nvPr/>
        </p:nvSpPr>
        <p:spPr>
          <a:xfrm>
            <a:off x="491925" y="1419900"/>
            <a:ext cx="4782900" cy="11505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es-MX" sz="1100"/>
              <a:t>se usa para </a:t>
            </a:r>
            <a:r>
              <a:rPr b="1" lang="es-MX" sz="1100"/>
              <a:t>actualizar toda la pantalla</a:t>
            </a:r>
            <a:r>
              <a:rPr lang="es-MX" sz="1100"/>
              <a:t> con los cambios realizados en la superficie de visualización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100"/>
              <a:t>El proceso de </a:t>
            </a:r>
            <a:r>
              <a:rPr lang="es-MX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flip()</a:t>
            </a:r>
            <a:r>
              <a:rPr lang="es-MX" sz="1100"/>
              <a:t> en </a:t>
            </a:r>
            <a:r>
              <a:rPr b="1" lang="es-MX" sz="1100"/>
              <a:t>Pygame</a:t>
            </a:r>
            <a:r>
              <a:rPr lang="es-MX" sz="1100"/>
              <a:t> se basa en el uso de </a:t>
            </a:r>
            <a:r>
              <a:rPr b="1" lang="es-MX" sz="1100"/>
              <a:t>doble buffer</a:t>
            </a:r>
            <a:r>
              <a:rPr lang="es-MX" sz="1100"/>
              <a:t>, una técnica que mejora el rendimiento gráfico y evita el parpadeo en la pantalla. </a:t>
            </a:r>
            <a:endParaRPr sz="1100"/>
          </a:p>
        </p:txBody>
      </p:sp>
      <p:sp>
        <p:nvSpPr>
          <p:cNvPr id="243" name="Google Shape;243;g3352382f458_0_16"/>
          <p:cNvSpPr txBox="1"/>
          <p:nvPr/>
        </p:nvSpPr>
        <p:spPr>
          <a:xfrm>
            <a:off x="624375" y="2781388"/>
            <a:ext cx="49353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Buffer principal vs. Buffer secundario</a:t>
            </a:r>
            <a:endParaRPr sz="18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4" name="Google Shape;244;g3352382f458_0_16"/>
          <p:cNvSpPr txBox="1"/>
          <p:nvPr/>
        </p:nvSpPr>
        <p:spPr>
          <a:xfrm>
            <a:off x="296900" y="3365613"/>
            <a:ext cx="4782900" cy="12867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100"/>
              <a:t>Pygame maneja la pantalla con dos áreas de memoria llamadas </a:t>
            </a:r>
            <a:r>
              <a:rPr b="1" lang="es-MX" sz="1100"/>
              <a:t>buffers</a:t>
            </a:r>
            <a:r>
              <a:rPr lang="es-MX" sz="1100"/>
              <a:t>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s-MX" sz="1100"/>
              <a:t>Front Buffer (buffer frontal,visible)</a:t>
            </a:r>
            <a:r>
              <a:rPr lang="es-MX" sz="1100"/>
              <a:t> → Es la imagen que actualmente se está mostrando en la pantalla.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-MX" sz="1100"/>
              <a:t>Back Buffer (buffer trasero o secundario,oculto)</a:t>
            </a:r>
            <a:r>
              <a:rPr lang="es-MX" sz="1100"/>
              <a:t> → Es una memoria oculta donde se realizan los dibujos antes de mostrarlos.</a:t>
            </a:r>
            <a:endParaRPr sz="1100"/>
          </a:p>
        </p:txBody>
      </p:sp>
      <p:pic>
        <p:nvPicPr>
          <p:cNvPr id="245" name="Google Shape;245;g3352382f458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2414" y="3545770"/>
            <a:ext cx="1150488" cy="115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352382f458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0164" y="3545770"/>
            <a:ext cx="1150488" cy="1150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352382f458_0_16"/>
          <p:cNvSpPr txBox="1"/>
          <p:nvPr/>
        </p:nvSpPr>
        <p:spPr>
          <a:xfrm>
            <a:off x="5026875" y="3415400"/>
            <a:ext cx="190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MX" sz="800" u="sng"/>
              <a:t>Front Buffer (buffer frontal,visible)</a:t>
            </a:r>
            <a:endParaRPr sz="1100" u="sng"/>
          </a:p>
        </p:txBody>
      </p:sp>
      <p:sp>
        <p:nvSpPr>
          <p:cNvPr id="248" name="Google Shape;248;g3352382f458_0_16"/>
          <p:cNvSpPr txBox="1"/>
          <p:nvPr/>
        </p:nvSpPr>
        <p:spPr>
          <a:xfrm>
            <a:off x="7374400" y="3415400"/>
            <a:ext cx="190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MX" sz="800" u="sng"/>
              <a:t>Back</a:t>
            </a:r>
            <a:r>
              <a:rPr b="1" lang="es-MX" sz="800" u="sng"/>
              <a:t> Buffer (buffer trasero,oculto)</a:t>
            </a:r>
            <a:endParaRPr sz="1100"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52382f458_0_74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g3352382f458_0_74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5" name="Google Shape;255;g3352382f458_0_74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" name="Google Shape;256;g3352382f458_0_74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" name="Google Shape;257;g3352382f458_0_74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g3352382f458_0_74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9" name="Google Shape;259;g3352382f458_0_74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260" name="Google Shape;260;g3352382f458_0_74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Creando una ventana en Pygame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3352382f458_0_74"/>
          <p:cNvSpPr txBox="1"/>
          <p:nvPr/>
        </p:nvSpPr>
        <p:spPr>
          <a:xfrm>
            <a:off x="516700" y="749275"/>
            <a:ext cx="39213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Código básico para una ventana: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" name="Google Shape;262;g3352382f458_0_74"/>
          <p:cNvSpPr txBox="1"/>
          <p:nvPr/>
        </p:nvSpPr>
        <p:spPr>
          <a:xfrm>
            <a:off x="624375" y="826288"/>
            <a:ext cx="49353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Cuando dibujamos en el back Buffer</a:t>
            </a:r>
            <a:endParaRPr sz="18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3" name="Google Shape;263;g3352382f458_0_74"/>
          <p:cNvSpPr txBox="1"/>
          <p:nvPr/>
        </p:nvSpPr>
        <p:spPr>
          <a:xfrm>
            <a:off x="200325" y="1343375"/>
            <a:ext cx="4782900" cy="11328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100"/>
              <a:t>Cuando ejecutamos </a:t>
            </a:r>
            <a:r>
              <a:rPr lang="es-MX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pygame.draw.rect()</a:t>
            </a:r>
            <a:r>
              <a:rPr lang="es-MX" sz="1100"/>
              <a:t>, </a:t>
            </a:r>
            <a:r>
              <a:rPr lang="es-MX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fill()</a:t>
            </a:r>
            <a:r>
              <a:rPr lang="es-MX" sz="1100"/>
              <a:t>, </a:t>
            </a:r>
            <a:r>
              <a:rPr lang="es-MX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blit()</a:t>
            </a:r>
            <a:r>
              <a:rPr lang="es-MX" sz="1100"/>
              <a:t>, etc., </a:t>
            </a:r>
            <a:r>
              <a:rPr b="1" lang="es-MX" sz="1100"/>
              <a:t>los cambios se aplican en el Back Buffer</a:t>
            </a:r>
            <a:r>
              <a:rPr lang="es-MX" sz="1100"/>
              <a:t>, no en la pantalla visible.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100"/>
              <a:t>La pantalla aún no refleja estos cambios porque solo están en la memoria oculta.</a:t>
            </a:r>
            <a:endParaRPr sz="1100"/>
          </a:p>
        </p:txBody>
      </p:sp>
      <p:sp>
        <p:nvSpPr>
          <p:cNvPr id="264" name="Google Shape;264;g3352382f458_0_74"/>
          <p:cNvSpPr txBox="1"/>
          <p:nvPr/>
        </p:nvSpPr>
        <p:spPr>
          <a:xfrm>
            <a:off x="200325" y="2647275"/>
            <a:ext cx="53661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pygame.display.flip() hace el intercambio de buffers</a:t>
            </a:r>
            <a:endParaRPr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" name="Google Shape;265;g3352382f458_0_74"/>
          <p:cNvSpPr txBox="1"/>
          <p:nvPr/>
        </p:nvSpPr>
        <p:spPr>
          <a:xfrm>
            <a:off x="200325" y="3070275"/>
            <a:ext cx="4782900" cy="9381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s-MX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flip()</a:t>
            </a:r>
            <a:r>
              <a:rPr lang="es-MX" sz="1100"/>
              <a:t> intercambia el </a:t>
            </a:r>
            <a:r>
              <a:rPr b="1" lang="es-MX" sz="1100"/>
              <a:t>Back Buffer</a:t>
            </a:r>
            <a:r>
              <a:rPr lang="es-MX" sz="1100"/>
              <a:t> con el </a:t>
            </a:r>
            <a:r>
              <a:rPr b="1" lang="es-MX" sz="1100"/>
              <a:t>Front Buffer</a:t>
            </a:r>
            <a:r>
              <a:rPr lang="es-MX" sz="1100"/>
              <a:t>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100"/>
              <a:t>Ahora, la imagen con los cambios se vuelve visible en pantalla.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100"/>
              <a:t>El antiguo Front Buffer pasa a ser el nuevo Back Buffer, listo para el siguiente fotograma.</a:t>
            </a:r>
            <a:endParaRPr sz="1100"/>
          </a:p>
        </p:txBody>
      </p:sp>
      <p:pic>
        <p:nvPicPr>
          <p:cNvPr id="266" name="Google Shape;266;g3352382f458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675" y="2125300"/>
            <a:ext cx="1351662" cy="105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3352382f458_0_74"/>
          <p:cNvSpPr txBox="1"/>
          <p:nvPr/>
        </p:nvSpPr>
        <p:spPr>
          <a:xfrm>
            <a:off x="4936825" y="826300"/>
            <a:ext cx="23937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</a:rPr>
              <a:t>import pygame</a:t>
            </a:r>
            <a:endParaRPr sz="7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</a:rPr>
              <a:t>ancho=800</a:t>
            </a:r>
            <a:endParaRPr sz="7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</a:rPr>
              <a:t>alto=600</a:t>
            </a:r>
            <a:endParaRPr sz="7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</a:rPr>
              <a:t>size=(ancho, alto)</a:t>
            </a:r>
            <a:endParaRPr sz="7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</a:rPr>
              <a:t>color_blanco=(255,255,255)</a:t>
            </a:r>
            <a:endParaRPr sz="7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</a:rPr>
              <a:t>pygame.init()</a:t>
            </a:r>
            <a:endParaRPr sz="7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</a:rPr>
              <a:t>ventana = pygame.display.set_mode(size)</a:t>
            </a:r>
            <a:endParaRPr sz="7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FF0000"/>
                </a:solidFill>
              </a:rPr>
              <a:t>#fil seria llenar de color blanco</a:t>
            </a:r>
            <a:endParaRPr sz="800">
              <a:solidFill>
                <a:srgbClr val="FF0000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FF0000"/>
                </a:solidFill>
              </a:rPr>
              <a:t>ventana.fill(color_blanco)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268" name="Google Shape;268;g3352382f458_0_74"/>
          <p:cNvSpPr txBox="1"/>
          <p:nvPr/>
        </p:nvSpPr>
        <p:spPr>
          <a:xfrm>
            <a:off x="7068575" y="888250"/>
            <a:ext cx="23937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</a:rPr>
              <a:t>import pygame</a:t>
            </a:r>
            <a:endParaRPr sz="7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</a:rPr>
              <a:t>ancho=800</a:t>
            </a:r>
            <a:endParaRPr sz="7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</a:rPr>
              <a:t>alto=600</a:t>
            </a:r>
            <a:endParaRPr sz="7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</a:rPr>
              <a:t>color_blanco=(255,255,255)</a:t>
            </a:r>
            <a:endParaRPr sz="7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</a:rPr>
              <a:t>pygame.init()</a:t>
            </a:r>
            <a:endParaRPr sz="7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solidFill>
                  <a:srgbClr val="0D0D0D"/>
                </a:solidFill>
              </a:rPr>
              <a:t>ventana = pygame.display.set_mode((size)</a:t>
            </a:r>
            <a:endParaRPr sz="7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FF0000"/>
                </a:solidFill>
              </a:rPr>
              <a:t>#fil seria llenar de color blanco</a:t>
            </a:r>
            <a:endParaRPr sz="800">
              <a:solidFill>
                <a:srgbClr val="FF0000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FF0000"/>
                </a:solidFill>
              </a:rPr>
              <a:t>ventana.fill(color_blanco)</a:t>
            </a:r>
            <a:endParaRPr sz="800">
              <a:solidFill>
                <a:srgbClr val="FF0000"/>
              </a:solidFill>
            </a:endParaRPr>
          </a:p>
        </p:txBody>
      </p:sp>
      <p:pic>
        <p:nvPicPr>
          <p:cNvPr id="269" name="Google Shape;269;g3352382f458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6600" y="2163075"/>
            <a:ext cx="1351662" cy="105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352382f458_0_74"/>
          <p:cNvSpPr txBox="1"/>
          <p:nvPr/>
        </p:nvSpPr>
        <p:spPr>
          <a:xfrm rot="-620">
            <a:off x="5226105" y="3220085"/>
            <a:ext cx="1662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que esta </a:t>
            </a:r>
            <a:r>
              <a:rPr b="1" lang="es-MX" sz="11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 en el  front buffer?</a:t>
            </a:r>
            <a:endParaRPr b="1" sz="1100"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g3352382f458_0_74"/>
          <p:cNvSpPr txBox="1"/>
          <p:nvPr/>
        </p:nvSpPr>
        <p:spPr>
          <a:xfrm rot="-620">
            <a:off x="7330530" y="3323385"/>
            <a:ext cx="1662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que esta </a:t>
            </a:r>
            <a:r>
              <a:rPr b="1" lang="es-MX" sz="11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 en el  back buffer?</a:t>
            </a:r>
            <a:endParaRPr b="1" sz="1100"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porque no se pinta de blanco la ventana?</a:t>
            </a:r>
            <a:endParaRPr b="1" sz="1100"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d92551414e_0_4"/>
          <p:cNvSpPr txBox="1"/>
          <p:nvPr/>
        </p:nvSpPr>
        <p:spPr>
          <a:xfrm>
            <a:off x="543250" y="1352075"/>
            <a:ext cx="3106800" cy="20757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D0D0D"/>
                </a:solidFill>
              </a:rPr>
              <a:t>import pygame</a:t>
            </a:r>
            <a:endParaRPr sz="9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D0D0D"/>
                </a:solidFill>
              </a:rPr>
              <a:t>ancho=800</a:t>
            </a:r>
            <a:endParaRPr sz="9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D0D0D"/>
                </a:solidFill>
              </a:rPr>
              <a:t>alto=600</a:t>
            </a:r>
            <a:endParaRPr sz="9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D0D0D"/>
                </a:solidFill>
              </a:rPr>
              <a:t>color_blanco=(255,255,255)</a:t>
            </a:r>
            <a:endParaRPr sz="9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D0D0D"/>
                </a:solidFill>
              </a:rPr>
              <a:t>color_negro=(0,0,0)</a:t>
            </a:r>
            <a:endParaRPr sz="9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D0D0D"/>
                </a:solidFill>
              </a:rPr>
              <a:t>pygame.init()</a:t>
            </a:r>
            <a:endParaRPr sz="9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D0D0D"/>
                </a:solidFill>
              </a:rPr>
              <a:t># Crear la ventana y asignarla a `screen`</a:t>
            </a:r>
            <a:endParaRPr sz="9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D0D0D"/>
                </a:solidFill>
              </a:rPr>
              <a:t>screen = pygame.display.set_mode((ancho,alto))</a:t>
            </a:r>
            <a:endParaRPr sz="9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D0D0D"/>
                </a:solidFill>
              </a:rPr>
              <a:t>screen.fill(color_blanco)  # Fondo blanco</a:t>
            </a:r>
            <a:endParaRPr sz="9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D0D0D"/>
                </a:solidFill>
              </a:rPr>
              <a:t> </a:t>
            </a:r>
            <a:endParaRPr sz="1200">
              <a:solidFill>
                <a:srgbClr val="0D0D0D"/>
              </a:solidFill>
            </a:endParaRPr>
          </a:p>
        </p:txBody>
      </p:sp>
      <p:sp>
        <p:nvSpPr>
          <p:cNvPr id="277" name="Google Shape;277;g2d92551414e_0_4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g2d92551414e_0_4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Google Shape;279;g2d92551414e_0_4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g2d92551414e_0_4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" name="Google Shape;281;g2d92551414e_0_4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g2d92551414e_0_4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3" name="Google Shape;283;g2d92551414e_0_4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284" name="Google Shape;284;g2d92551414e_0_4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Creando una ventana en Pygame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2d92551414e_0_4"/>
          <p:cNvSpPr txBox="1"/>
          <p:nvPr/>
        </p:nvSpPr>
        <p:spPr>
          <a:xfrm>
            <a:off x="516700" y="749275"/>
            <a:ext cx="39213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sin flip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6" name="Google Shape;286;g2d92551414e_0_4"/>
          <p:cNvSpPr/>
          <p:nvPr/>
        </p:nvSpPr>
        <p:spPr>
          <a:xfrm>
            <a:off x="3768300" y="2075525"/>
            <a:ext cx="749700" cy="42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g2d92551414e_0_4"/>
          <p:cNvSpPr txBox="1"/>
          <p:nvPr/>
        </p:nvSpPr>
        <p:spPr>
          <a:xfrm>
            <a:off x="4956775" y="1217200"/>
            <a:ext cx="3868200" cy="20757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D0D0D"/>
                </a:solidFill>
              </a:rPr>
              <a:t>import pygame</a:t>
            </a:r>
            <a:endParaRPr sz="9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D0D0D"/>
                </a:solidFill>
              </a:rPr>
              <a:t>ancho=800</a:t>
            </a:r>
            <a:endParaRPr sz="9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D0D0D"/>
                </a:solidFill>
              </a:rPr>
              <a:t>alto=600</a:t>
            </a:r>
            <a:endParaRPr sz="9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D0D0D"/>
                </a:solidFill>
              </a:rPr>
              <a:t>color_blanco=(255,255,255)</a:t>
            </a:r>
            <a:endParaRPr sz="9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D0D0D"/>
                </a:solidFill>
              </a:rPr>
              <a:t>color_negro=(0,0,0)</a:t>
            </a:r>
            <a:endParaRPr sz="9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D0D0D"/>
                </a:solidFill>
              </a:rPr>
              <a:t>pygame.init()</a:t>
            </a:r>
            <a:endParaRPr sz="9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D0D0D"/>
                </a:solidFill>
              </a:rPr>
              <a:t># Crear la ventana y asignarla a `screen`</a:t>
            </a:r>
            <a:endParaRPr sz="9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D0D0D"/>
                </a:solidFill>
              </a:rPr>
              <a:t>screen = pygame.display.set_mode((ancho,alto))</a:t>
            </a:r>
            <a:endParaRPr sz="9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D0D0D"/>
                </a:solidFill>
              </a:rPr>
              <a:t>screen.fill(color_blanco)  # Fondo blanco</a:t>
            </a:r>
            <a:endParaRPr sz="9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chemeClr val="accent4"/>
                </a:solidFill>
              </a:rPr>
              <a:t>pygame.display.flip()</a:t>
            </a:r>
            <a:endParaRPr b="1" sz="1200">
              <a:solidFill>
                <a:schemeClr val="accent4"/>
              </a:solidFill>
            </a:endParaRPr>
          </a:p>
        </p:txBody>
      </p:sp>
      <p:sp>
        <p:nvSpPr>
          <p:cNvPr id="288" name="Google Shape;288;g2d92551414e_0_4"/>
          <p:cNvSpPr txBox="1"/>
          <p:nvPr/>
        </p:nvSpPr>
        <p:spPr>
          <a:xfrm>
            <a:off x="5177725" y="697250"/>
            <a:ext cx="39213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con </a:t>
            </a: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flip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9" name="Google Shape;289;g2d92551414e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425" y="3523425"/>
            <a:ext cx="1351662" cy="105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d92551414e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6350" y="3581534"/>
            <a:ext cx="1351649" cy="1091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948dc6f79_0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g2d948dc6f79_0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g2d948dc6f79_0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8" name="Google Shape;298;g2d948dc6f79_0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9" name="Google Shape;299;g2d948dc6f79_0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0" name="Google Shape;300;g2d948dc6f79_0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1" name="Google Shape;301;g2d948dc6f79_0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302" name="Google Shape;302;g2d948dc6f79_0_0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Agregando surface( superficie) con una imagen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2d948dc6f79_0_0"/>
          <p:cNvSpPr txBox="1"/>
          <p:nvPr/>
        </p:nvSpPr>
        <p:spPr>
          <a:xfrm>
            <a:off x="516700" y="749275"/>
            <a:ext cx="39213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Veamos las coordenadas 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g2d948dc6f79_0_0"/>
          <p:cNvSpPr txBox="1"/>
          <p:nvPr/>
        </p:nvSpPr>
        <p:spPr>
          <a:xfrm>
            <a:off x="491925" y="1419900"/>
            <a:ext cx="7946400" cy="3540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Las coordenadas nos va servir para situar las superficies en la  superficie de la ventana principal</a:t>
            </a:r>
            <a:endParaRPr sz="1100"/>
          </a:p>
        </p:txBody>
      </p:sp>
      <p:cxnSp>
        <p:nvCxnSpPr>
          <p:cNvPr id="305" name="Google Shape;305;g2d948dc6f79_0_0"/>
          <p:cNvCxnSpPr/>
          <p:nvPr/>
        </p:nvCxnSpPr>
        <p:spPr>
          <a:xfrm>
            <a:off x="2188475" y="2231000"/>
            <a:ext cx="30600" cy="155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g2d948dc6f79_0_0"/>
          <p:cNvCxnSpPr/>
          <p:nvPr/>
        </p:nvCxnSpPr>
        <p:spPr>
          <a:xfrm flipH="1" rot="10800000">
            <a:off x="1916350" y="2511450"/>
            <a:ext cx="22716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g2d948dc6f79_0_0"/>
          <p:cNvCxnSpPr/>
          <p:nvPr/>
        </p:nvCxnSpPr>
        <p:spPr>
          <a:xfrm>
            <a:off x="2122025" y="2941925"/>
            <a:ext cx="1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g2d948dc6f79_0_0"/>
          <p:cNvCxnSpPr/>
          <p:nvPr/>
        </p:nvCxnSpPr>
        <p:spPr>
          <a:xfrm>
            <a:off x="2122025" y="2715525"/>
            <a:ext cx="1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g2d948dc6f79_0_0"/>
          <p:cNvCxnSpPr/>
          <p:nvPr/>
        </p:nvCxnSpPr>
        <p:spPr>
          <a:xfrm>
            <a:off x="2122025" y="3150275"/>
            <a:ext cx="1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g2d948dc6f79_0_0"/>
          <p:cNvCxnSpPr/>
          <p:nvPr/>
        </p:nvCxnSpPr>
        <p:spPr>
          <a:xfrm>
            <a:off x="2380225" y="2436175"/>
            <a:ext cx="0" cy="1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g2d948dc6f79_0_0"/>
          <p:cNvCxnSpPr/>
          <p:nvPr/>
        </p:nvCxnSpPr>
        <p:spPr>
          <a:xfrm>
            <a:off x="2575675" y="2422700"/>
            <a:ext cx="0" cy="1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g2d948dc6f79_0_0"/>
          <p:cNvCxnSpPr/>
          <p:nvPr/>
        </p:nvCxnSpPr>
        <p:spPr>
          <a:xfrm>
            <a:off x="2771100" y="2422700"/>
            <a:ext cx="0" cy="1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g2d948dc6f79_0_0"/>
          <p:cNvCxnSpPr/>
          <p:nvPr/>
        </p:nvCxnSpPr>
        <p:spPr>
          <a:xfrm>
            <a:off x="2923500" y="2422700"/>
            <a:ext cx="0" cy="1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g2d948dc6f79_0_0"/>
          <p:cNvCxnSpPr/>
          <p:nvPr/>
        </p:nvCxnSpPr>
        <p:spPr>
          <a:xfrm>
            <a:off x="2122025" y="3384425"/>
            <a:ext cx="1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g2d948dc6f79_0_0"/>
          <p:cNvSpPr txBox="1"/>
          <p:nvPr/>
        </p:nvSpPr>
        <p:spPr>
          <a:xfrm>
            <a:off x="4067100" y="2073550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6" name="Google Shape;316;g2d948dc6f79_0_0"/>
          <p:cNvSpPr txBox="1"/>
          <p:nvPr/>
        </p:nvSpPr>
        <p:spPr>
          <a:xfrm>
            <a:off x="2218925" y="3633125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17" name="Google Shape;317;g2d948dc6f79_0_0"/>
          <p:cNvCxnSpPr/>
          <p:nvPr/>
        </p:nvCxnSpPr>
        <p:spPr>
          <a:xfrm flipH="1" rot="10800000">
            <a:off x="2386843" y="3146236"/>
            <a:ext cx="391500" cy="4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g2d948dc6f79_0_0"/>
          <p:cNvCxnSpPr/>
          <p:nvPr/>
        </p:nvCxnSpPr>
        <p:spPr>
          <a:xfrm flipH="1">
            <a:off x="2767655" y="2639711"/>
            <a:ext cx="2700" cy="485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g2d948dc6f79_0_0"/>
          <p:cNvSpPr/>
          <p:nvPr/>
        </p:nvSpPr>
        <p:spPr>
          <a:xfrm>
            <a:off x="2725950" y="3089375"/>
            <a:ext cx="86100" cy="11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0" name="Google Shape;320;g2d948dc6f79_0_0"/>
          <p:cNvSpPr txBox="1"/>
          <p:nvPr/>
        </p:nvSpPr>
        <p:spPr>
          <a:xfrm>
            <a:off x="2881775" y="2973275"/>
            <a:ext cx="487800" cy="3540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(3,3)</a:t>
            </a:r>
            <a:endParaRPr sz="1100"/>
          </a:p>
        </p:txBody>
      </p:sp>
      <p:sp>
        <p:nvSpPr>
          <p:cNvPr id="321" name="Google Shape;321;g2d948dc6f79_0_0"/>
          <p:cNvSpPr txBox="1"/>
          <p:nvPr/>
        </p:nvSpPr>
        <p:spPr>
          <a:xfrm>
            <a:off x="2338700" y="1932050"/>
            <a:ext cx="487800" cy="323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322" name="Google Shape;322;g2d948dc6f79_0_0"/>
          <p:cNvSpPr/>
          <p:nvPr/>
        </p:nvSpPr>
        <p:spPr>
          <a:xfrm>
            <a:off x="2141750" y="2465725"/>
            <a:ext cx="86100" cy="11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3" name="Google Shape;323;g2d948dc6f79_0_0"/>
          <p:cNvCxnSpPr/>
          <p:nvPr/>
        </p:nvCxnSpPr>
        <p:spPr>
          <a:xfrm flipH="1">
            <a:off x="2280625" y="2222500"/>
            <a:ext cx="121800" cy="17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g2d948dc6f79_0_0"/>
          <p:cNvSpPr/>
          <p:nvPr/>
        </p:nvSpPr>
        <p:spPr>
          <a:xfrm>
            <a:off x="3095625" y="2217200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g2d948dc6f79_0_0"/>
          <p:cNvSpPr/>
          <p:nvPr/>
        </p:nvSpPr>
        <p:spPr>
          <a:xfrm rot="5400000">
            <a:off x="1792825" y="3195200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" name="Google Shape;326;g2d948dc6f79_0_0"/>
          <p:cNvSpPr txBox="1"/>
          <p:nvPr/>
        </p:nvSpPr>
        <p:spPr>
          <a:xfrm>
            <a:off x="1917713" y="2075350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7" name="Google Shape;327;g2d948dc6f79_0_0"/>
          <p:cNvSpPr txBox="1"/>
          <p:nvPr/>
        </p:nvSpPr>
        <p:spPr>
          <a:xfrm>
            <a:off x="1813963" y="2292725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8" name="Google Shape;328;g2d948dc6f79_0_0"/>
          <p:cNvPicPr preferRelativeResize="0"/>
          <p:nvPr/>
        </p:nvPicPr>
        <p:blipFill rotWithShape="1">
          <a:blip r:embed="rId3">
            <a:alphaModFix/>
          </a:blip>
          <a:srcRect b="0" l="49566" r="0" t="0"/>
          <a:stretch/>
        </p:blipFill>
        <p:spPr>
          <a:xfrm>
            <a:off x="6378356" y="1811575"/>
            <a:ext cx="1350325" cy="26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d948dc6f79_0_54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g2d948dc6f79_0_54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g2d948dc6f79_0_54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6" name="Google Shape;336;g2d948dc6f79_0_54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7" name="Google Shape;337;g2d948dc6f79_0_54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8" name="Google Shape;338;g2d948dc6f79_0_54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9" name="Google Shape;339;g2d948dc6f79_0_54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340" name="Google Shape;340;g2d948dc6f79_0_54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Agregando surface( superficie) con una imagen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2d948dc6f79_0_54"/>
          <p:cNvSpPr txBox="1"/>
          <p:nvPr/>
        </p:nvSpPr>
        <p:spPr>
          <a:xfrm>
            <a:off x="516700" y="749275"/>
            <a:ext cx="39213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Veamos las coordenadas 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2" name="Google Shape;342;g2d948dc6f79_0_54"/>
          <p:cNvSpPr txBox="1"/>
          <p:nvPr/>
        </p:nvSpPr>
        <p:spPr>
          <a:xfrm>
            <a:off x="491925" y="1419900"/>
            <a:ext cx="7946400" cy="3540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Las coordenadas nos va servir para situar las superficies en la  superficie de la ventana principal</a:t>
            </a:r>
            <a:endParaRPr sz="1100"/>
          </a:p>
        </p:txBody>
      </p:sp>
      <p:cxnSp>
        <p:nvCxnSpPr>
          <p:cNvPr id="343" name="Google Shape;343;g2d948dc6f79_0_54"/>
          <p:cNvCxnSpPr/>
          <p:nvPr/>
        </p:nvCxnSpPr>
        <p:spPr>
          <a:xfrm>
            <a:off x="2188475" y="2231000"/>
            <a:ext cx="39600" cy="189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g2d948dc6f79_0_54"/>
          <p:cNvCxnSpPr/>
          <p:nvPr/>
        </p:nvCxnSpPr>
        <p:spPr>
          <a:xfrm flipH="1" rot="10800000">
            <a:off x="1916350" y="2511450"/>
            <a:ext cx="22716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g2d948dc6f79_0_54"/>
          <p:cNvCxnSpPr/>
          <p:nvPr/>
        </p:nvCxnSpPr>
        <p:spPr>
          <a:xfrm>
            <a:off x="2122025" y="2941925"/>
            <a:ext cx="1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g2d948dc6f79_0_54"/>
          <p:cNvCxnSpPr/>
          <p:nvPr/>
        </p:nvCxnSpPr>
        <p:spPr>
          <a:xfrm>
            <a:off x="2122025" y="2715525"/>
            <a:ext cx="1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g2d948dc6f79_0_54"/>
          <p:cNvCxnSpPr/>
          <p:nvPr/>
        </p:nvCxnSpPr>
        <p:spPr>
          <a:xfrm>
            <a:off x="2122025" y="3150275"/>
            <a:ext cx="1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g2d948dc6f79_0_54"/>
          <p:cNvCxnSpPr/>
          <p:nvPr/>
        </p:nvCxnSpPr>
        <p:spPr>
          <a:xfrm>
            <a:off x="2380225" y="2436175"/>
            <a:ext cx="0" cy="1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g2d948dc6f79_0_54"/>
          <p:cNvCxnSpPr/>
          <p:nvPr/>
        </p:nvCxnSpPr>
        <p:spPr>
          <a:xfrm>
            <a:off x="2575675" y="2422700"/>
            <a:ext cx="0" cy="1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g2d948dc6f79_0_54"/>
          <p:cNvCxnSpPr/>
          <p:nvPr/>
        </p:nvCxnSpPr>
        <p:spPr>
          <a:xfrm>
            <a:off x="2771100" y="2422700"/>
            <a:ext cx="0" cy="1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g2d948dc6f79_0_54"/>
          <p:cNvCxnSpPr/>
          <p:nvPr/>
        </p:nvCxnSpPr>
        <p:spPr>
          <a:xfrm>
            <a:off x="2923500" y="2422700"/>
            <a:ext cx="0" cy="1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g2d948dc6f79_0_54"/>
          <p:cNvCxnSpPr/>
          <p:nvPr/>
        </p:nvCxnSpPr>
        <p:spPr>
          <a:xfrm>
            <a:off x="2122025" y="3384425"/>
            <a:ext cx="1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g2d948dc6f79_0_54"/>
          <p:cNvSpPr txBox="1"/>
          <p:nvPr/>
        </p:nvSpPr>
        <p:spPr>
          <a:xfrm>
            <a:off x="4067100" y="2073550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4" name="Google Shape;354;g2d948dc6f79_0_54"/>
          <p:cNvSpPr txBox="1"/>
          <p:nvPr/>
        </p:nvSpPr>
        <p:spPr>
          <a:xfrm>
            <a:off x="1917725" y="3940375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5" name="Google Shape;355;g2d948dc6f79_0_54"/>
          <p:cNvSpPr/>
          <p:nvPr/>
        </p:nvSpPr>
        <p:spPr>
          <a:xfrm flipH="1">
            <a:off x="2751300" y="3161375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6" name="Google Shape;356;g2d948dc6f79_0_54"/>
          <p:cNvSpPr txBox="1"/>
          <p:nvPr/>
        </p:nvSpPr>
        <p:spPr>
          <a:xfrm>
            <a:off x="2916650" y="2843875"/>
            <a:ext cx="487800" cy="3540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(3,3)</a:t>
            </a:r>
            <a:endParaRPr sz="1100"/>
          </a:p>
        </p:txBody>
      </p:sp>
      <p:sp>
        <p:nvSpPr>
          <p:cNvPr id="357" name="Google Shape;357;g2d948dc6f79_0_54"/>
          <p:cNvSpPr txBox="1"/>
          <p:nvPr/>
        </p:nvSpPr>
        <p:spPr>
          <a:xfrm>
            <a:off x="2338700" y="1932050"/>
            <a:ext cx="487800" cy="323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358" name="Google Shape;358;g2d948dc6f79_0_54"/>
          <p:cNvSpPr/>
          <p:nvPr/>
        </p:nvSpPr>
        <p:spPr>
          <a:xfrm>
            <a:off x="2141750" y="2465725"/>
            <a:ext cx="86100" cy="11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59" name="Google Shape;359;g2d948dc6f79_0_54"/>
          <p:cNvCxnSpPr/>
          <p:nvPr/>
        </p:nvCxnSpPr>
        <p:spPr>
          <a:xfrm flipH="1">
            <a:off x="2280625" y="2222500"/>
            <a:ext cx="121800" cy="17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g2d948dc6f79_0_54"/>
          <p:cNvSpPr/>
          <p:nvPr/>
        </p:nvSpPr>
        <p:spPr>
          <a:xfrm>
            <a:off x="3095625" y="2217200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1" name="Google Shape;361;g2d948dc6f79_0_54"/>
          <p:cNvSpPr/>
          <p:nvPr/>
        </p:nvSpPr>
        <p:spPr>
          <a:xfrm rot="5400000">
            <a:off x="1792825" y="3195200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2" name="Google Shape;362;g2d948dc6f79_0_54"/>
          <p:cNvSpPr txBox="1"/>
          <p:nvPr/>
        </p:nvSpPr>
        <p:spPr>
          <a:xfrm>
            <a:off x="1917713" y="2075350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3" name="Google Shape;363;g2d948dc6f79_0_54"/>
          <p:cNvSpPr txBox="1"/>
          <p:nvPr/>
        </p:nvSpPr>
        <p:spPr>
          <a:xfrm>
            <a:off x="1813963" y="2292725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4" name="Google Shape;364;g2d948dc6f79_0_54"/>
          <p:cNvPicPr preferRelativeResize="0"/>
          <p:nvPr/>
        </p:nvPicPr>
        <p:blipFill rotWithShape="1">
          <a:blip r:embed="rId3">
            <a:alphaModFix/>
          </a:blip>
          <a:srcRect b="0" l="49566" r="0" t="0"/>
          <a:stretch/>
        </p:blipFill>
        <p:spPr>
          <a:xfrm>
            <a:off x="6378356" y="1811575"/>
            <a:ext cx="1350325" cy="267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g2d948dc6f79_0_54"/>
          <p:cNvCxnSpPr/>
          <p:nvPr/>
        </p:nvCxnSpPr>
        <p:spPr>
          <a:xfrm>
            <a:off x="2227850" y="4008300"/>
            <a:ext cx="18288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g2d948dc6f79_0_54"/>
          <p:cNvCxnSpPr/>
          <p:nvPr/>
        </p:nvCxnSpPr>
        <p:spPr>
          <a:xfrm>
            <a:off x="4037663" y="2511450"/>
            <a:ext cx="18900" cy="15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g2d948dc6f79_0_54"/>
          <p:cNvSpPr/>
          <p:nvPr/>
        </p:nvSpPr>
        <p:spPr>
          <a:xfrm>
            <a:off x="2814900" y="3175425"/>
            <a:ext cx="217200" cy="17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8" name="Google Shape;368;g2d948dc6f79_0_54"/>
          <p:cNvSpPr txBox="1"/>
          <p:nvPr/>
        </p:nvSpPr>
        <p:spPr>
          <a:xfrm>
            <a:off x="2265050" y="3638600"/>
            <a:ext cx="635100" cy="3078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(0,600)</a:t>
            </a:r>
            <a:endParaRPr sz="800"/>
          </a:p>
        </p:txBody>
      </p:sp>
      <p:sp>
        <p:nvSpPr>
          <p:cNvPr id="369" name="Google Shape;369;g2d948dc6f79_0_54"/>
          <p:cNvSpPr txBox="1"/>
          <p:nvPr/>
        </p:nvSpPr>
        <p:spPr>
          <a:xfrm>
            <a:off x="3336425" y="3655900"/>
            <a:ext cx="635100" cy="3078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(800,600)</a:t>
            </a:r>
            <a:endParaRPr sz="800"/>
          </a:p>
        </p:txBody>
      </p:sp>
      <p:sp>
        <p:nvSpPr>
          <p:cNvPr id="370" name="Google Shape;370;g2d948dc6f79_0_54"/>
          <p:cNvSpPr txBox="1"/>
          <p:nvPr/>
        </p:nvSpPr>
        <p:spPr>
          <a:xfrm>
            <a:off x="3404450" y="2561000"/>
            <a:ext cx="567000" cy="3078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(800,0)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d948dc6f79_0_98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g2d948dc6f79_0_98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7" name="Google Shape;377;g2d948dc6f79_0_98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Google Shape;378;g2d948dc6f79_0_98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9" name="Google Shape;379;g2d948dc6f79_0_98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0" name="Google Shape;380;g2d948dc6f79_0_98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1" name="Google Shape;381;g2d948dc6f79_0_98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382" name="Google Shape;382;g2d948dc6f79_0_98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Agregando surface( superficie) con una imagen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d948dc6f79_0_98"/>
          <p:cNvSpPr txBox="1"/>
          <p:nvPr/>
        </p:nvSpPr>
        <p:spPr>
          <a:xfrm>
            <a:off x="516700" y="749275"/>
            <a:ext cx="39213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Cargar </a:t>
            </a: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imágenes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4" name="Google Shape;384;g2d948dc6f79_0_98"/>
          <p:cNvSpPr txBox="1"/>
          <p:nvPr/>
        </p:nvSpPr>
        <p:spPr>
          <a:xfrm>
            <a:off x="459050" y="1277825"/>
            <a:ext cx="5769000" cy="7434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100"/>
              <a:t>utilizamos pygame.image.load( ruta de la imagen)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100"/>
              <a:t>convert() </a:t>
            </a:r>
            <a:r>
              <a:rPr lang="es-MX" sz="1100"/>
              <a:t>método</a:t>
            </a:r>
            <a:r>
              <a:rPr lang="es-MX" sz="1100"/>
              <a:t> sirve para cargar la imagen optimizada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100"/>
              <a:t>ejemplo mario=</a:t>
            </a:r>
            <a:r>
              <a:rPr lang="es-MX" sz="1100"/>
              <a:t>pygame.image.load( </a:t>
            </a:r>
            <a:r>
              <a:rPr b="1" lang="es-MX" sz="1100"/>
              <a:t>C:\Users\Usuario\Downloads\mario.png</a:t>
            </a:r>
            <a:r>
              <a:rPr lang="es-MX" sz="1100"/>
              <a:t>)</a:t>
            </a:r>
            <a:endParaRPr sz="1100"/>
          </a:p>
        </p:txBody>
      </p:sp>
      <p:sp>
        <p:nvSpPr>
          <p:cNvPr id="385" name="Google Shape;385;g2d948dc6f79_0_98"/>
          <p:cNvSpPr txBox="1"/>
          <p:nvPr/>
        </p:nvSpPr>
        <p:spPr>
          <a:xfrm>
            <a:off x="574350" y="2092300"/>
            <a:ext cx="46983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Dibujar una superficie sobre otra superficie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6" name="Google Shape;386;g2d948dc6f79_0_98"/>
          <p:cNvSpPr txBox="1"/>
          <p:nvPr/>
        </p:nvSpPr>
        <p:spPr>
          <a:xfrm>
            <a:off x="516700" y="2620850"/>
            <a:ext cx="5104800" cy="9381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100"/>
              <a:t>el </a:t>
            </a:r>
            <a:r>
              <a:rPr lang="es-MX" sz="1100"/>
              <a:t>método</a:t>
            </a:r>
            <a:r>
              <a:rPr lang="es-MX" sz="1100"/>
              <a:t> blit(superficie, (x, y)) sirve para dibujar una superficie en otra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superficie</a:t>
            </a:r>
            <a:r>
              <a:rPr lang="es-MX" sz="1100"/>
              <a:t> → La imagen o superficie que quieres dibujar.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(x, y)</a:t>
            </a:r>
            <a:r>
              <a:rPr lang="es-MX" sz="1100"/>
              <a:t> → Coordenadas donde se colocará la imagen en la ventana.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100"/>
              <a:t>ejemplo ventana.blit(mario, (3,3))</a:t>
            </a:r>
            <a:endParaRPr sz="1100"/>
          </a:p>
        </p:txBody>
      </p:sp>
      <p:cxnSp>
        <p:nvCxnSpPr>
          <p:cNvPr id="387" name="Google Shape;387;g2d948dc6f79_0_98"/>
          <p:cNvCxnSpPr/>
          <p:nvPr/>
        </p:nvCxnSpPr>
        <p:spPr>
          <a:xfrm>
            <a:off x="6602513" y="2673038"/>
            <a:ext cx="39600" cy="189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g2d948dc6f79_0_98"/>
          <p:cNvCxnSpPr/>
          <p:nvPr/>
        </p:nvCxnSpPr>
        <p:spPr>
          <a:xfrm flipH="1" rot="10800000">
            <a:off x="6330388" y="2953488"/>
            <a:ext cx="22716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g2d948dc6f79_0_98"/>
          <p:cNvCxnSpPr/>
          <p:nvPr/>
        </p:nvCxnSpPr>
        <p:spPr>
          <a:xfrm>
            <a:off x="6536063" y="3383963"/>
            <a:ext cx="1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g2d948dc6f79_0_98"/>
          <p:cNvCxnSpPr/>
          <p:nvPr/>
        </p:nvCxnSpPr>
        <p:spPr>
          <a:xfrm>
            <a:off x="6536063" y="3157563"/>
            <a:ext cx="1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g2d948dc6f79_0_98"/>
          <p:cNvCxnSpPr/>
          <p:nvPr/>
        </p:nvCxnSpPr>
        <p:spPr>
          <a:xfrm>
            <a:off x="6536063" y="3592313"/>
            <a:ext cx="1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g2d948dc6f79_0_98"/>
          <p:cNvCxnSpPr/>
          <p:nvPr/>
        </p:nvCxnSpPr>
        <p:spPr>
          <a:xfrm>
            <a:off x="6794263" y="2878213"/>
            <a:ext cx="0" cy="1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g2d948dc6f79_0_98"/>
          <p:cNvCxnSpPr/>
          <p:nvPr/>
        </p:nvCxnSpPr>
        <p:spPr>
          <a:xfrm>
            <a:off x="6989713" y="2864738"/>
            <a:ext cx="0" cy="1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g2d948dc6f79_0_98"/>
          <p:cNvCxnSpPr/>
          <p:nvPr/>
        </p:nvCxnSpPr>
        <p:spPr>
          <a:xfrm>
            <a:off x="7185138" y="2864738"/>
            <a:ext cx="0" cy="1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g2d948dc6f79_0_98"/>
          <p:cNvCxnSpPr/>
          <p:nvPr/>
        </p:nvCxnSpPr>
        <p:spPr>
          <a:xfrm>
            <a:off x="7337538" y="2864738"/>
            <a:ext cx="0" cy="1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g2d948dc6f79_0_98"/>
          <p:cNvCxnSpPr/>
          <p:nvPr/>
        </p:nvCxnSpPr>
        <p:spPr>
          <a:xfrm>
            <a:off x="6536063" y="3826463"/>
            <a:ext cx="1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g2d948dc6f79_0_98"/>
          <p:cNvSpPr txBox="1"/>
          <p:nvPr/>
        </p:nvSpPr>
        <p:spPr>
          <a:xfrm>
            <a:off x="8481138" y="2515588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8" name="Google Shape;398;g2d948dc6f79_0_98"/>
          <p:cNvSpPr txBox="1"/>
          <p:nvPr/>
        </p:nvSpPr>
        <p:spPr>
          <a:xfrm>
            <a:off x="6331763" y="4382413"/>
            <a:ext cx="3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9" name="Google Shape;399;g2d948dc6f79_0_98"/>
          <p:cNvSpPr/>
          <p:nvPr/>
        </p:nvSpPr>
        <p:spPr>
          <a:xfrm flipH="1">
            <a:off x="7165338" y="3603413"/>
            <a:ext cx="39600" cy="56100"/>
          </a:xfrm>
          <a:prstGeom prst="ellipse">
            <a:avLst/>
          </a:prstGeom>
          <a:solidFill>
            <a:srgbClr val="0D0D0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0" name="Google Shape;400;g2d948dc6f79_0_98"/>
          <p:cNvSpPr txBox="1"/>
          <p:nvPr/>
        </p:nvSpPr>
        <p:spPr>
          <a:xfrm>
            <a:off x="7330688" y="3285913"/>
            <a:ext cx="487800" cy="3540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(3,3)</a:t>
            </a:r>
            <a:endParaRPr sz="1100"/>
          </a:p>
        </p:txBody>
      </p:sp>
      <p:sp>
        <p:nvSpPr>
          <p:cNvPr id="401" name="Google Shape;401;g2d948dc6f79_0_98"/>
          <p:cNvSpPr txBox="1"/>
          <p:nvPr/>
        </p:nvSpPr>
        <p:spPr>
          <a:xfrm>
            <a:off x="6752738" y="2374088"/>
            <a:ext cx="487800" cy="323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(0,0)</a:t>
            </a:r>
            <a:endParaRPr sz="900"/>
          </a:p>
        </p:txBody>
      </p:sp>
      <p:sp>
        <p:nvSpPr>
          <p:cNvPr id="402" name="Google Shape;402;g2d948dc6f79_0_98"/>
          <p:cNvSpPr/>
          <p:nvPr/>
        </p:nvSpPr>
        <p:spPr>
          <a:xfrm>
            <a:off x="6555788" y="2907763"/>
            <a:ext cx="86100" cy="11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3" name="Google Shape;403;g2d948dc6f79_0_98"/>
          <p:cNvCxnSpPr/>
          <p:nvPr/>
        </p:nvCxnSpPr>
        <p:spPr>
          <a:xfrm flipH="1">
            <a:off x="6694663" y="2664538"/>
            <a:ext cx="121800" cy="17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g2d948dc6f79_0_98"/>
          <p:cNvSpPr/>
          <p:nvPr/>
        </p:nvSpPr>
        <p:spPr>
          <a:xfrm>
            <a:off x="7509663" y="2659238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5" name="Google Shape;405;g2d948dc6f79_0_98"/>
          <p:cNvSpPr/>
          <p:nvPr/>
        </p:nvSpPr>
        <p:spPr>
          <a:xfrm rot="5400000">
            <a:off x="6206863" y="3637238"/>
            <a:ext cx="487800" cy="1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6" name="Google Shape;406;g2d948dc6f79_0_98"/>
          <p:cNvSpPr txBox="1"/>
          <p:nvPr/>
        </p:nvSpPr>
        <p:spPr>
          <a:xfrm>
            <a:off x="6331750" y="2517388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-y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7" name="Google Shape;407;g2d948dc6f79_0_98"/>
          <p:cNvSpPr txBox="1"/>
          <p:nvPr/>
        </p:nvSpPr>
        <p:spPr>
          <a:xfrm>
            <a:off x="6228000" y="2734763"/>
            <a:ext cx="3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-x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8" name="Google Shape;408;g2d948dc6f79_0_98"/>
          <p:cNvCxnSpPr/>
          <p:nvPr/>
        </p:nvCxnSpPr>
        <p:spPr>
          <a:xfrm>
            <a:off x="6641888" y="4450338"/>
            <a:ext cx="18288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g2d948dc6f79_0_98"/>
          <p:cNvCxnSpPr/>
          <p:nvPr/>
        </p:nvCxnSpPr>
        <p:spPr>
          <a:xfrm>
            <a:off x="8451700" y="2953488"/>
            <a:ext cx="18900" cy="15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g2d948dc6f79_0_98"/>
          <p:cNvSpPr txBox="1"/>
          <p:nvPr/>
        </p:nvSpPr>
        <p:spPr>
          <a:xfrm>
            <a:off x="6679088" y="4080638"/>
            <a:ext cx="635100" cy="3078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(0,600)</a:t>
            </a:r>
            <a:endParaRPr sz="800"/>
          </a:p>
        </p:txBody>
      </p:sp>
      <p:sp>
        <p:nvSpPr>
          <p:cNvPr id="411" name="Google Shape;411;g2d948dc6f79_0_98"/>
          <p:cNvSpPr txBox="1"/>
          <p:nvPr/>
        </p:nvSpPr>
        <p:spPr>
          <a:xfrm>
            <a:off x="7750463" y="4097938"/>
            <a:ext cx="635100" cy="3078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(800,600)</a:t>
            </a:r>
            <a:endParaRPr sz="800"/>
          </a:p>
        </p:txBody>
      </p:sp>
      <p:sp>
        <p:nvSpPr>
          <p:cNvPr id="412" name="Google Shape;412;g2d948dc6f79_0_98"/>
          <p:cNvSpPr txBox="1"/>
          <p:nvPr/>
        </p:nvSpPr>
        <p:spPr>
          <a:xfrm>
            <a:off x="7818488" y="3003038"/>
            <a:ext cx="567000" cy="3078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(800,0)</a:t>
            </a:r>
            <a:endParaRPr sz="800"/>
          </a:p>
        </p:txBody>
      </p:sp>
      <p:pic>
        <p:nvPicPr>
          <p:cNvPr id="413" name="Google Shape;413;g2d948dc6f79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38" y="3639926"/>
            <a:ext cx="370801" cy="57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d948dc6f79_0_98"/>
          <p:cNvPicPr preferRelativeResize="0"/>
          <p:nvPr/>
        </p:nvPicPr>
        <p:blipFill rotWithShape="1">
          <a:blip r:embed="rId4">
            <a:alphaModFix/>
          </a:blip>
          <a:srcRect b="2997" l="0" r="45024" t="0"/>
          <a:stretch/>
        </p:blipFill>
        <p:spPr>
          <a:xfrm>
            <a:off x="6572600" y="563826"/>
            <a:ext cx="1934749" cy="16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d948dc6f79_0_176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g2d948dc6f79_0_176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1" name="Google Shape;421;g2d948dc6f79_0_176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g2d948dc6f79_0_176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3" name="Google Shape;423;g2d948dc6f79_0_176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4" name="Google Shape;424;g2d948dc6f79_0_176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5" name="Google Shape;425;g2d948dc6f79_0_176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426" name="Google Shape;426;g2d948dc6f79_0_176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Agregando surface( superficie) con una imagen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2d948dc6f79_0_176"/>
          <p:cNvSpPr txBox="1"/>
          <p:nvPr/>
        </p:nvSpPr>
        <p:spPr>
          <a:xfrm>
            <a:off x="516700" y="749275"/>
            <a:ext cx="39213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Cargando fondo y el mono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8" name="Google Shape;428;g2d948dc6f79_0_176"/>
          <p:cNvSpPr txBox="1"/>
          <p:nvPr/>
        </p:nvSpPr>
        <p:spPr>
          <a:xfrm>
            <a:off x="459050" y="1277825"/>
            <a:ext cx="5769000" cy="33102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import pygame</a:t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ancho=800</a:t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alto=600</a:t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color_blanco=(255,255,255)</a:t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color_negro=(0,0,0)</a:t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pygame.init()</a:t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# Creamos una superficie </a:t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ventana = pygame.display.set_mode((ancho,alto))</a:t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/>
              <a:t># cargamos el fondo y una imagen (se crea objetos "Surface")</a:t>
            </a:r>
            <a:endParaRPr b="1" sz="1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188038"/>
                </a:solidFill>
              </a:rPr>
              <a:t>fondo = pygame.image.load("imagenesmono/fondomonito.png").convert()</a:t>
            </a:r>
            <a:endParaRPr sz="1100">
              <a:solidFill>
                <a:srgbClr val="188038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188038"/>
                </a:solidFill>
              </a:rPr>
              <a:t>donkingkong = pygame.image.load("imagenesmono/monito.png").convert()</a:t>
            </a:r>
            <a:endParaRPr sz="1100">
              <a:solidFill>
                <a:srgbClr val="188038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188038"/>
                </a:solidFill>
              </a:rPr>
              <a:t>donkingkong</a:t>
            </a:r>
            <a:r>
              <a:rPr lang="es-MX" sz="1100">
                <a:solidFill>
                  <a:srgbClr val="188038"/>
                </a:solidFill>
              </a:rPr>
              <a:t>.set_colorkey(color_negro)</a:t>
            </a:r>
            <a:endParaRPr sz="1100">
              <a:solidFill>
                <a:srgbClr val="188038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rgbClr val="0D0D0D"/>
                </a:solidFill>
              </a:rPr>
              <a:t>#dibuja en la ventana las superficies cargadas</a:t>
            </a:r>
            <a:endParaRPr b="1" sz="1000">
              <a:solidFill>
                <a:srgbClr val="0D0D0D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accent4"/>
                </a:solidFill>
              </a:rPr>
              <a:t>ventana.blit(fondo, (0, 0))</a:t>
            </a:r>
            <a:endParaRPr sz="11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accent4"/>
                </a:solidFill>
              </a:rPr>
              <a:t>ventana.blit(</a:t>
            </a:r>
            <a:r>
              <a:rPr lang="es-MX" sz="1100">
                <a:solidFill>
                  <a:schemeClr val="accent4"/>
                </a:solidFill>
              </a:rPr>
              <a:t>donkingkong </a:t>
            </a:r>
            <a:r>
              <a:rPr lang="es-MX" sz="1100">
                <a:solidFill>
                  <a:schemeClr val="accent4"/>
                </a:solidFill>
              </a:rPr>
              <a:t>, (35, 110))</a:t>
            </a:r>
            <a:endParaRPr sz="11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pygame.display.flip()</a:t>
            </a:r>
            <a:endParaRPr sz="1100"/>
          </a:p>
        </p:txBody>
      </p:sp>
      <p:pic>
        <p:nvPicPr>
          <p:cNvPr id="429" name="Google Shape;429;g2d948dc6f79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975" y="1079050"/>
            <a:ext cx="2611150" cy="206349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2d948dc6f79_0_176"/>
          <p:cNvSpPr txBox="1"/>
          <p:nvPr/>
        </p:nvSpPr>
        <p:spPr>
          <a:xfrm>
            <a:off x="6584150" y="3254525"/>
            <a:ext cx="2230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qué</a:t>
            </a: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está</a:t>
            </a: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pasando?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d948dc6f79_0_223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g2d948dc6f79_0_223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7" name="Google Shape;437;g2d948dc6f79_0_223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8" name="Google Shape;438;g2d948dc6f79_0_223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9" name="Google Shape;439;g2d948dc6f79_0_223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0" name="Google Shape;440;g2d948dc6f79_0_223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1" name="Google Shape;441;g2d948dc6f79_0_223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442" name="Google Shape;442;g2d948dc6f79_0_223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Agregando surface( superficie) con una imagen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2d948dc6f79_0_223"/>
          <p:cNvSpPr txBox="1"/>
          <p:nvPr/>
        </p:nvSpPr>
        <p:spPr>
          <a:xfrm>
            <a:off x="516700" y="749275"/>
            <a:ext cx="49176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Modificando tamaño con transform.scale()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4" name="Google Shape;444;g2d948dc6f79_0_223"/>
          <p:cNvSpPr txBox="1"/>
          <p:nvPr/>
        </p:nvSpPr>
        <p:spPr>
          <a:xfrm>
            <a:off x="459050" y="1277825"/>
            <a:ext cx="5769000" cy="31509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import pygame</a:t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ancho=800</a:t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alto=600</a:t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color_blanco=(255,255,255)</a:t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color_negro=(0,0,0)</a:t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pygame.init()</a:t>
            </a:r>
            <a:endParaRPr sz="9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# Creamos una superficie </a:t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ventana = pygame.display.set_mode((ancho,alto))</a:t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/>
              <a:t># cargamos el fondo y una imagen (se crea objetos "Surface")</a:t>
            </a:r>
            <a:endParaRPr b="1" sz="1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188038"/>
                </a:solidFill>
              </a:rPr>
              <a:t>fondo = pygame.image.load("imagenesmono/fondomonito.png").convert()</a:t>
            </a:r>
            <a:endParaRPr sz="1100">
              <a:solidFill>
                <a:srgbClr val="188038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>
                <a:solidFill>
                  <a:srgbClr val="188038"/>
                </a:solidFill>
              </a:rPr>
              <a:t>fondo = pygame.transform.scale(fondo, (ancho, alto)) </a:t>
            </a:r>
            <a:endParaRPr b="1" sz="1100">
              <a:solidFill>
                <a:srgbClr val="188038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188038"/>
                </a:solidFill>
              </a:rPr>
              <a:t>donkingkong = pygame.image.load("imagenesmono/monito.png").convert()</a:t>
            </a:r>
            <a:endParaRPr sz="1100">
              <a:solidFill>
                <a:srgbClr val="188038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188038"/>
                </a:solidFill>
              </a:rPr>
              <a:t>donkingkong.set_colorkey(color_negro)</a:t>
            </a:r>
            <a:endParaRPr sz="1100">
              <a:solidFill>
                <a:srgbClr val="188038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000">
                <a:solidFill>
                  <a:srgbClr val="0D0D0D"/>
                </a:solidFill>
              </a:rPr>
              <a:t>#dibuja en la ventana las superficies cargadas</a:t>
            </a:r>
            <a:endParaRPr b="1" sz="1000">
              <a:solidFill>
                <a:srgbClr val="0D0D0D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accent4"/>
                </a:solidFill>
              </a:rPr>
              <a:t>ventana.blit(fondo, (0, 0))</a:t>
            </a:r>
            <a:endParaRPr sz="11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accent4"/>
                </a:solidFill>
              </a:rPr>
              <a:t>ventana.blit(donkingkong , (35, 110))</a:t>
            </a:r>
            <a:endParaRPr sz="1100">
              <a:solidFill>
                <a:schemeClr val="accent4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pygame.display.flip()</a:t>
            </a:r>
            <a:endParaRPr sz="1100"/>
          </a:p>
        </p:txBody>
      </p:sp>
      <p:sp>
        <p:nvSpPr>
          <p:cNvPr id="445" name="Google Shape;445;g2d948dc6f79_0_223"/>
          <p:cNvSpPr txBox="1"/>
          <p:nvPr/>
        </p:nvSpPr>
        <p:spPr>
          <a:xfrm>
            <a:off x="6584150" y="3254525"/>
            <a:ext cx="24210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qué estaba pasando?</a:t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tenemos que agrandar el fondo al tamaño de la ventana</a:t>
            </a:r>
            <a:endParaRPr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6" name="Google Shape;446;g2d948dc6f79_0_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4000" y="994025"/>
            <a:ext cx="2611151" cy="204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62c6073ec_0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g2b62c6073ec_0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g2b62c6073ec_0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g2b62c6073ec_0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Google Shape;78;g2b62c6073ec_0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g2b62c6073ec_0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" name="Google Shape;80;g2b62c6073ec_0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cxnSp>
      <p:sp>
        <p:nvSpPr>
          <p:cNvPr id="81" name="Google Shape;81;g2b62c6073ec_0_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s-MX" sz="27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Temario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2b62c6073ec_0_0"/>
          <p:cNvSpPr txBox="1"/>
          <p:nvPr/>
        </p:nvSpPr>
        <p:spPr>
          <a:xfrm>
            <a:off x="384225" y="1016450"/>
            <a:ext cx="5473800" cy="26475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s-MX" sz="1600">
                <a:solidFill>
                  <a:schemeClr val="dk2"/>
                </a:solidFill>
              </a:rPr>
              <a:t>Que es pygame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s-MX" sz="1600">
                <a:solidFill>
                  <a:schemeClr val="dk2"/>
                </a:solidFill>
              </a:rPr>
              <a:t>creando nuestra ventana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s-MX" sz="1600">
                <a:solidFill>
                  <a:schemeClr val="dk2"/>
                </a:solidFill>
              </a:rPr>
              <a:t>superficies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s-MX" sz="1600">
                <a:solidFill>
                  <a:schemeClr val="dk2"/>
                </a:solidFill>
              </a:rPr>
              <a:t>frame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s-MX" sz="1600">
                <a:solidFill>
                  <a:schemeClr val="dk2"/>
                </a:solidFill>
              </a:rPr>
              <a:t>movimiento 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s-MX" sz="1600">
                <a:solidFill>
                  <a:schemeClr val="dk2"/>
                </a:solidFill>
              </a:rPr>
              <a:t>repaso de POO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s-MX" sz="1600">
                <a:solidFill>
                  <a:schemeClr val="dk2"/>
                </a:solidFill>
              </a:rPr>
              <a:t>adecuando lo hecho a POO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s-MX" sz="1600">
                <a:solidFill>
                  <a:schemeClr val="dk2"/>
                </a:solidFill>
              </a:rPr>
              <a:t>cambiando sprite </a:t>
            </a:r>
            <a:r>
              <a:rPr lang="es-MX" sz="1600">
                <a:solidFill>
                  <a:schemeClr val="dk2"/>
                </a:solidFill>
              </a:rPr>
              <a:t>según</a:t>
            </a:r>
            <a:r>
              <a:rPr lang="es-MX" sz="1600">
                <a:solidFill>
                  <a:schemeClr val="dk2"/>
                </a:solidFill>
              </a:rPr>
              <a:t> la tecla presionada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s-MX" sz="1600">
                <a:solidFill>
                  <a:schemeClr val="dk2"/>
                </a:solidFill>
              </a:rPr>
              <a:t> y </a:t>
            </a:r>
            <a:r>
              <a:rPr lang="es-MX" sz="1600">
                <a:solidFill>
                  <a:schemeClr val="dk2"/>
                </a:solidFill>
              </a:rPr>
              <a:t>más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g2b62c6073e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825" y="1016460"/>
            <a:ext cx="3702101" cy="2082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d948dc6f79_0_285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g2d948dc6f79_0_285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3" name="Google Shape;453;g2d948dc6f79_0_285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4" name="Google Shape;454;g2d948dc6f79_0_285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5" name="Google Shape;455;g2d948dc6f79_0_285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6" name="Google Shape;456;g2d948dc6f79_0_285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7" name="Google Shape;457;g2d948dc6f79_0_285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458" name="Google Shape;458;g2d948dc6f79_0_285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Eventos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d948dc6f79_0_285"/>
          <p:cNvSpPr txBox="1"/>
          <p:nvPr/>
        </p:nvSpPr>
        <p:spPr>
          <a:xfrm>
            <a:off x="516700" y="749275"/>
            <a:ext cx="49176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son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0" name="Google Shape;460;g2d948dc6f79_0_285"/>
          <p:cNvSpPr txBox="1"/>
          <p:nvPr/>
        </p:nvSpPr>
        <p:spPr>
          <a:xfrm>
            <a:off x="459050" y="1277825"/>
            <a:ext cx="5769000" cy="9381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En </a:t>
            </a:r>
            <a:r>
              <a:rPr b="1" lang="es-MX" sz="1100"/>
              <a:t>Pygame</a:t>
            </a:r>
            <a:r>
              <a:rPr lang="es-MX" sz="1100"/>
              <a:t>, los eventos permiten detectar </a:t>
            </a:r>
            <a:r>
              <a:rPr b="1" lang="es-MX" sz="1100"/>
              <a:t>interacciones del usuario</a:t>
            </a:r>
            <a:r>
              <a:rPr lang="es-MX" sz="1100"/>
              <a:t>, como presionar teclas, mover el mouse o cerrar la ventana.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100"/>
              <a:t>pygame.event.get() es una lista de eventos que nos detectara el </a:t>
            </a:r>
            <a:r>
              <a:rPr lang="es-MX" sz="1100"/>
              <a:t>módulo</a:t>
            </a:r>
            <a:r>
              <a:rPr lang="es-MX" sz="1100"/>
              <a:t> pygame ejemplo [ tecla presionada R, tecla presionada Y, click mouse, cerrar </a:t>
            </a:r>
            <a:r>
              <a:rPr lang="es-MX" sz="1100"/>
              <a:t>ventana</a:t>
            </a:r>
            <a:r>
              <a:rPr lang="es-MX" sz="1100"/>
              <a:t>]</a:t>
            </a:r>
            <a:endParaRPr sz="1100"/>
          </a:p>
        </p:txBody>
      </p:sp>
      <p:sp>
        <p:nvSpPr>
          <p:cNvPr id="461" name="Google Shape;461;g2d948dc6f79_0_285"/>
          <p:cNvSpPr txBox="1"/>
          <p:nvPr/>
        </p:nvSpPr>
        <p:spPr>
          <a:xfrm>
            <a:off x="516700" y="2362450"/>
            <a:ext cx="49176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Eventos comunes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2" name="Google Shape;462;g2d948dc6f79_0_285"/>
          <p:cNvSpPr txBox="1"/>
          <p:nvPr/>
        </p:nvSpPr>
        <p:spPr>
          <a:xfrm>
            <a:off x="568925" y="2875500"/>
            <a:ext cx="5769000" cy="9381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s-MX" sz="1100"/>
              <a:t>pygame.QUIT	: Cerrar la ventana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100"/>
              <a:t>pygame.KEYDOWN:  Tecla presionada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100"/>
              <a:t>pygame.KEYUP:	Tecla soltada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100"/>
              <a:t>pygame.MOUSEBUTTONDOWN :	Click del mouse</a:t>
            </a:r>
            <a:endParaRPr sz="1100"/>
          </a:p>
        </p:txBody>
      </p:sp>
      <p:pic>
        <p:nvPicPr>
          <p:cNvPr id="463" name="Google Shape;463;g2d948dc6f79_0_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176" y="2355076"/>
            <a:ext cx="3217123" cy="216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d948dc6f79_0_303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g2d948dc6f79_0_303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0" name="Google Shape;470;g2d948dc6f79_0_303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1" name="Google Shape;471;g2d948dc6f79_0_303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2" name="Google Shape;472;g2d948dc6f79_0_303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3" name="Google Shape;473;g2d948dc6f79_0_303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4" name="Google Shape;474;g2d948dc6f79_0_303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475" name="Google Shape;475;g2d948dc6f79_0_303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Eventos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2d948dc6f79_0_303"/>
          <p:cNvSpPr txBox="1"/>
          <p:nvPr/>
        </p:nvSpPr>
        <p:spPr>
          <a:xfrm>
            <a:off x="516700" y="749275"/>
            <a:ext cx="49176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son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7" name="Google Shape;477;g2d948dc6f79_0_303"/>
          <p:cNvSpPr txBox="1"/>
          <p:nvPr/>
        </p:nvSpPr>
        <p:spPr>
          <a:xfrm>
            <a:off x="459050" y="1277825"/>
            <a:ext cx="3190500" cy="17169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En </a:t>
            </a:r>
            <a:r>
              <a:rPr b="1" lang="es-MX" sz="1100"/>
              <a:t>Pygame</a:t>
            </a:r>
            <a:r>
              <a:rPr lang="es-MX" sz="1100"/>
              <a:t>, los eventos permiten detectar </a:t>
            </a:r>
            <a:r>
              <a:rPr b="1" lang="es-MX" sz="1100"/>
              <a:t>interacciones del usuario</a:t>
            </a:r>
            <a:r>
              <a:rPr lang="es-MX" sz="1100"/>
              <a:t>, como presionar teclas, mover el mouse o cerrar la ventana.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100"/>
              <a:t>pygame.event.get() es una lista de eventos que nos detectara el módulo pygame ejemplo [ tecla presionada R, tecla presionada Y, click mouse, cerrar ventana]</a:t>
            </a:r>
            <a:endParaRPr sz="1100"/>
          </a:p>
        </p:txBody>
      </p:sp>
      <p:sp>
        <p:nvSpPr>
          <p:cNvPr id="478" name="Google Shape;478;g2d948dc6f79_0_303"/>
          <p:cNvSpPr txBox="1"/>
          <p:nvPr/>
        </p:nvSpPr>
        <p:spPr>
          <a:xfrm>
            <a:off x="3969475" y="681575"/>
            <a:ext cx="5052600" cy="40758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100"/>
              <a:t>import pygame</a:t>
            </a:r>
            <a:br>
              <a:rPr lang="es-MX" sz="1100"/>
            </a:br>
            <a:r>
              <a:rPr lang="es-MX" sz="1100"/>
              <a:t>pygame.init()</a:t>
            </a:r>
            <a:br>
              <a:rPr lang="es-MX" sz="1100"/>
            </a:br>
            <a:r>
              <a:rPr lang="es-MX" sz="1100"/>
              <a:t>screen = pygame.display.set_mode((800, 600))</a:t>
            </a:r>
            <a:br>
              <a:rPr lang="es-MX" sz="1100"/>
            </a:br>
            <a:r>
              <a:rPr lang="es-MX" sz="1100"/>
              <a:t>jugando = True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100"/>
              <a:t>while jugando: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100"/>
              <a:t>    for evento in pygame.event.get():  # Captura eventos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100"/>
              <a:t>        if evento.type == pygame.QUIT:  # Evento de cerrar ventana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100"/>
              <a:t>       </a:t>
            </a:r>
            <a:r>
              <a:rPr lang="es-MX" sz="1100"/>
              <a:t>jugando = False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100"/>
              <a:t>        elif evento.type == pygame.KEYDOWN:  # Tecla presionada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100"/>
              <a:t>            print(f"Tecla presionada: {evento.key}")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100"/>
              <a:t>        elif evento.type == pygame.MOUSEBUTTONDOWN:  # Click del mouse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100"/>
              <a:t>            print(f"Click en {evento.pos}")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MX" sz="1100"/>
              <a:t>pygame.quit()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d94da30a44_0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g2d94da30a44_0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5" name="Google Shape;485;g2d94da30a44_0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6" name="Google Shape;486;g2d94da30a44_0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7" name="Google Shape;487;g2d94da30a44_0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8" name="Google Shape;488;g2d94da30a44_0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9" name="Google Shape;489;g2d94da30a44_0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490" name="Google Shape;490;g2d94da30a44_0_0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Eventos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2d94da30a44_0_0"/>
          <p:cNvSpPr txBox="1"/>
          <p:nvPr/>
        </p:nvSpPr>
        <p:spPr>
          <a:xfrm>
            <a:off x="516700" y="749275"/>
            <a:ext cx="49176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quedaria con el </a:t>
            </a: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código</a:t>
            </a: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anterior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2" name="Google Shape;492;g2d94da30a44_0_0"/>
          <p:cNvSpPr txBox="1"/>
          <p:nvPr/>
        </p:nvSpPr>
        <p:spPr>
          <a:xfrm>
            <a:off x="459050" y="1277825"/>
            <a:ext cx="5259300" cy="4002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link: </a:t>
            </a:r>
            <a:r>
              <a:rPr lang="es-MX" sz="1100" u="sng">
                <a:solidFill>
                  <a:schemeClr val="hlink"/>
                </a:solidFill>
                <a:hlinkClick r:id="rId3"/>
              </a:rPr>
              <a:t>https://github.com/yussefomar/pygame/blob/main/monoV1.py</a:t>
            </a:r>
            <a:endParaRPr sz="1100"/>
          </a:p>
        </p:txBody>
      </p:sp>
      <p:pic>
        <p:nvPicPr>
          <p:cNvPr id="493" name="Google Shape;493;g2d94da30a4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275" y="846825"/>
            <a:ext cx="3655392" cy="28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2d94da30a44_0_0"/>
          <p:cNvSpPr txBox="1"/>
          <p:nvPr/>
        </p:nvSpPr>
        <p:spPr>
          <a:xfrm>
            <a:off x="5528275" y="38123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MX" sz="1100"/>
              <a:t>observas alguna diferencia?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37788a2e4d_0_3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g337788a2e4d_0_3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1" name="Google Shape;501;g337788a2e4d_0_3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2" name="Google Shape;502;g337788a2e4d_0_3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3" name="Google Shape;503;g337788a2e4d_0_3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4" name="Google Shape;504;g337788a2e4d_0_3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5" name="Google Shape;505;g337788a2e4d_0_3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506" name="Google Shape;506;g337788a2e4d_0_30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Eventos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337788a2e4d_0_30"/>
          <p:cNvSpPr txBox="1"/>
          <p:nvPr/>
        </p:nvSpPr>
        <p:spPr>
          <a:xfrm>
            <a:off x="516700" y="749275"/>
            <a:ext cx="49176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quedaria con el código anterior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8" name="Google Shape;508;g337788a2e4d_0_30"/>
          <p:cNvSpPr txBox="1"/>
          <p:nvPr/>
        </p:nvSpPr>
        <p:spPr>
          <a:xfrm>
            <a:off x="459050" y="1277825"/>
            <a:ext cx="5259300" cy="4002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link: </a:t>
            </a:r>
            <a:r>
              <a:rPr lang="es-MX" sz="1100" u="sng">
                <a:solidFill>
                  <a:schemeClr val="hlink"/>
                </a:solidFill>
                <a:hlinkClick r:id="rId3"/>
              </a:rPr>
              <a:t>https://github.com/yussefomar/pygame/blob/main/monoV1.py</a:t>
            </a:r>
            <a:endParaRPr sz="1100"/>
          </a:p>
        </p:txBody>
      </p:sp>
      <p:pic>
        <p:nvPicPr>
          <p:cNvPr id="509" name="Google Shape;509;g337788a2e4d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275" y="846825"/>
            <a:ext cx="3655392" cy="28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337788a2e4d_0_30"/>
          <p:cNvSpPr txBox="1"/>
          <p:nvPr/>
        </p:nvSpPr>
        <p:spPr>
          <a:xfrm>
            <a:off x="5528275" y="3812350"/>
            <a:ext cx="30000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100"/>
              <a:t>observas alguna diferencia?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MX" sz="1100"/>
              <a:t>podemos cerrar las ventanas, se agrando el fondo al tamaño de la ventan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d94da30a44_0_18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g2d94da30a44_0_18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7" name="Google Shape;517;g2d94da30a44_0_18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8" name="Google Shape;518;g2d94da30a44_0_18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9" name="Google Shape;519;g2d94da30a44_0_18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0" name="Google Shape;520;g2d94da30a44_0_18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1" name="Google Shape;521;g2d94da30a44_0_18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522" name="Google Shape;522;g2d94da30a44_0_18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Movimiento del usuario mediante teclas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2d94da30a44_0_18"/>
          <p:cNvSpPr txBox="1"/>
          <p:nvPr/>
        </p:nvSpPr>
        <p:spPr>
          <a:xfrm>
            <a:off x="296900" y="675025"/>
            <a:ext cx="5096400" cy="3693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/>
              <a:t>Vamos a usar el concepto de un objeto se mueve a velocidad constante</a:t>
            </a:r>
            <a:endParaRPr sz="900"/>
          </a:p>
        </p:txBody>
      </p:sp>
      <p:pic>
        <p:nvPicPr>
          <p:cNvPr id="524" name="Google Shape;524;g2d94da30a44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88" y="1245825"/>
            <a:ext cx="353377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2d94da30a44_0_18"/>
          <p:cNvSpPr txBox="1"/>
          <p:nvPr/>
        </p:nvSpPr>
        <p:spPr>
          <a:xfrm>
            <a:off x="4892550" y="1207400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voy a simplificar el concepto, pero por cada ciclo su </a:t>
            </a:r>
            <a:endParaRPr sz="1300" u="sng"/>
          </a:p>
        </p:txBody>
      </p:sp>
      <p:sp>
        <p:nvSpPr>
          <p:cNvPr id="526" name="Google Shape;526;g2d94da30a44_0_18"/>
          <p:cNvSpPr txBox="1"/>
          <p:nvPr/>
        </p:nvSpPr>
        <p:spPr>
          <a:xfrm>
            <a:off x="5040513" y="2753675"/>
            <a:ext cx="4103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v=8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cada bucle tarda 1 segundos en terminar con v=8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posicion=0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bucle1: posicion =0 +8=8 pixeles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bucle2: posicicion = 8 + 8=16 pixeles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bucle3: posicion=16 + 8=24 pixeles</a:t>
            </a:r>
            <a:endParaRPr sz="1300"/>
          </a:p>
        </p:txBody>
      </p:sp>
      <p:sp>
        <p:nvSpPr>
          <p:cNvPr id="527" name="Google Shape;527;g2d94da30a44_0_18"/>
          <p:cNvSpPr txBox="1"/>
          <p:nvPr/>
        </p:nvSpPr>
        <p:spPr>
          <a:xfrm>
            <a:off x="4931400" y="1642875"/>
            <a:ext cx="39624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posicion = posicion inicial + velocidad*tiempo</a:t>
            </a:r>
            <a:endParaRPr sz="1300"/>
          </a:p>
        </p:txBody>
      </p:sp>
      <p:sp>
        <p:nvSpPr>
          <p:cNvPr id="528" name="Google Shape;528;g2d94da30a44_0_18"/>
          <p:cNvSpPr txBox="1"/>
          <p:nvPr/>
        </p:nvSpPr>
        <p:spPr>
          <a:xfrm>
            <a:off x="5040525" y="2498525"/>
            <a:ext cx="133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Ejemplo</a:t>
            </a:r>
            <a:endParaRPr sz="1300" u="sng"/>
          </a:p>
        </p:txBody>
      </p:sp>
      <p:sp>
        <p:nvSpPr>
          <p:cNvPr id="529" name="Google Shape;529;g2d94da30a44_0_18"/>
          <p:cNvSpPr txBox="1"/>
          <p:nvPr/>
        </p:nvSpPr>
        <p:spPr>
          <a:xfrm>
            <a:off x="4931400" y="2078500"/>
            <a:ext cx="331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/>
              <a:t>cuando hablamos de tiempo, hablamos del tiempo que tarda el while en dar un ciclo</a:t>
            </a:r>
            <a:endParaRPr/>
          </a:p>
        </p:txBody>
      </p:sp>
      <p:pic>
        <p:nvPicPr>
          <p:cNvPr id="530" name="Google Shape;530;g2d94da30a44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101" y="2999100"/>
            <a:ext cx="2305499" cy="176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37788a2e4d_0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g337788a2e4d_0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7" name="Google Shape;537;g337788a2e4d_0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8" name="Google Shape;538;g337788a2e4d_0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9" name="Google Shape;539;g337788a2e4d_0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0" name="Google Shape;540;g337788a2e4d_0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1" name="Google Shape;541;g337788a2e4d_0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542" name="Google Shape;542;g337788a2e4d_0_0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Eventos: caminar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337788a2e4d_0_0"/>
          <p:cNvSpPr txBox="1"/>
          <p:nvPr/>
        </p:nvSpPr>
        <p:spPr>
          <a:xfrm>
            <a:off x="508925" y="624975"/>
            <a:ext cx="49176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2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quedaria con el código anterior agregando el  variar la </a:t>
            </a:r>
            <a:r>
              <a:rPr lang="es-MX" sz="12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posición</a:t>
            </a:r>
            <a:endParaRPr b="0" i="0" sz="12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4" name="Google Shape;544;g337788a2e4d_0_0"/>
          <p:cNvSpPr txBox="1"/>
          <p:nvPr/>
        </p:nvSpPr>
        <p:spPr>
          <a:xfrm>
            <a:off x="268975" y="970263"/>
            <a:ext cx="5259300" cy="4002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link: </a:t>
            </a:r>
            <a:r>
              <a:rPr lang="es-MX" sz="1100" u="sng">
                <a:solidFill>
                  <a:schemeClr val="hlink"/>
                </a:solidFill>
                <a:hlinkClick r:id="rId3"/>
              </a:rPr>
              <a:t>https://github.com/yussefomar/pygame/blob/main/monoV2.py</a:t>
            </a:r>
            <a:endParaRPr sz="1100"/>
          </a:p>
        </p:txBody>
      </p:sp>
      <p:pic>
        <p:nvPicPr>
          <p:cNvPr id="545" name="Google Shape;545;g337788a2e4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275" y="846825"/>
            <a:ext cx="3655392" cy="28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337788a2e4d_0_0"/>
          <p:cNvSpPr txBox="1"/>
          <p:nvPr/>
        </p:nvSpPr>
        <p:spPr>
          <a:xfrm>
            <a:off x="5528275" y="38123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MX" sz="1100"/>
              <a:t>observas algo en especial ?</a:t>
            </a:r>
            <a:endParaRPr sz="1100"/>
          </a:p>
        </p:txBody>
      </p:sp>
      <p:sp>
        <p:nvSpPr>
          <p:cNvPr id="547" name="Google Shape;547;g337788a2e4d_0_0"/>
          <p:cNvSpPr txBox="1"/>
          <p:nvPr/>
        </p:nvSpPr>
        <p:spPr>
          <a:xfrm>
            <a:off x="268975" y="1479125"/>
            <a:ext cx="5259300" cy="32817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jugando = True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while jugando: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#clock.tick(60)   60 FPS para movimiento fluido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for evento in pygame.event.get():  # Captura eventos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if evento.type == pygame.QUIT:  # Evento de cerrar ventana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jugando = False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# Detectar teclas presionadas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teclas = pygame.key.get_pressed()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if teclas[pygame.K_LEFT]: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posicion_x_donking =posicion_x_donking- velocidad  # Mover a la izquierda (restar píxeles)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if teclas[pygame.K_RIGHT]: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posicion_x_donking =posicion_x_donking +velocidad  # Mover a la derecha (sumar píxeles)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if teclas[pygame.K_UP]: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posicion_y_donking = posicion_y_donking - velocidad  # Mover hacia arriba (restar píxeles)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if teclas[pygame.K_DOWN]: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posicion_y_donking = posicion_y_donking +velocidad  # Mover hacia abajo (sumar píxeles)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#dibuja en la ventana las superficies cargadas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ventana.blit(fondo, (0, 0))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ventana.blit(donkingkong , (posicion_x_donking, posicion_y_donking))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pygame.display.flip()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37f8309f0a_0_439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g337f8309f0a_0_439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4" name="Google Shape;554;g337f8309f0a_0_439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5" name="Google Shape;555;g337f8309f0a_0_439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6" name="Google Shape;556;g337f8309f0a_0_439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7" name="Google Shape;557;g337f8309f0a_0_439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58" name="Google Shape;558;g337f8309f0a_0_439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559" name="Google Shape;559;g337f8309f0a_0_439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Eventos: caminar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g337f8309f0a_0_439"/>
          <p:cNvSpPr txBox="1"/>
          <p:nvPr/>
        </p:nvSpPr>
        <p:spPr>
          <a:xfrm>
            <a:off x="508925" y="624975"/>
            <a:ext cx="49176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2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Como quedaria con el código anterior agregando el  variar la posición</a:t>
            </a:r>
            <a:endParaRPr b="0" i="0" sz="12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1" name="Google Shape;561;g337f8309f0a_0_439"/>
          <p:cNvSpPr txBox="1"/>
          <p:nvPr/>
        </p:nvSpPr>
        <p:spPr>
          <a:xfrm>
            <a:off x="268975" y="970263"/>
            <a:ext cx="5259300" cy="4002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link: </a:t>
            </a:r>
            <a:r>
              <a:rPr lang="es-MX" sz="1100" u="sng">
                <a:solidFill>
                  <a:schemeClr val="hlink"/>
                </a:solidFill>
                <a:hlinkClick r:id="rId3"/>
              </a:rPr>
              <a:t>https://github.com/yussefomar/pygame/blob/main/monoV2.py</a:t>
            </a:r>
            <a:endParaRPr sz="1100"/>
          </a:p>
        </p:txBody>
      </p:sp>
      <p:pic>
        <p:nvPicPr>
          <p:cNvPr id="562" name="Google Shape;562;g337f8309f0a_0_4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275" y="846825"/>
            <a:ext cx="3655392" cy="28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337f8309f0a_0_439"/>
          <p:cNvSpPr txBox="1"/>
          <p:nvPr/>
        </p:nvSpPr>
        <p:spPr>
          <a:xfrm>
            <a:off x="5528275" y="3812350"/>
            <a:ext cx="30000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100"/>
              <a:t>observas algo en especial ?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MX" sz="1100"/>
              <a:t>si se desplaza mas de lo normal.. porque sera?</a:t>
            </a:r>
            <a:endParaRPr sz="1100"/>
          </a:p>
        </p:txBody>
      </p:sp>
      <p:sp>
        <p:nvSpPr>
          <p:cNvPr id="564" name="Google Shape;564;g337f8309f0a_0_439"/>
          <p:cNvSpPr txBox="1"/>
          <p:nvPr/>
        </p:nvSpPr>
        <p:spPr>
          <a:xfrm>
            <a:off x="268975" y="1479125"/>
            <a:ext cx="5259300" cy="32817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jugando = True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while jugando: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#clock.tick(60)   60 FPS para movimiento fluido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for evento in pygame.event.get():  # Captura eventos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if evento.type == pygame.QUIT:  # Evento de cerrar ventana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jugando = False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    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# Detectar teclas presionadas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teclas = pygame.key.get_pressed()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if teclas[pygame.K_LEFT]: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posicion_x_donking =posicion_x_donking- velocidad  # Mover a la izquierda (restar píxeles)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if teclas[pygame.K_RIGHT]: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posicion_x_donking =posicion_x_donking +velocidad  # Mover a la derecha (sumar píxeles)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if teclas[pygame.K_UP]: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posicion_y_donking = posicion_y_donking - velocidad  # Mover hacia arriba (restar píxeles)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if teclas[pygame.K_DOWN]: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    posicion_y_donking = posicion_y_donking +velocidad  # Mover hacia abajo (sumar píxeles)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#dibuja en la ventana las superficies cargadas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ventana.blit(fondo, (0, 0))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ventana.blit(donkingkong , (posicion_x_donking, posicion_y_donking))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/>
              <a:t>    pygame.display.flip()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373c1d921f_1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g3373c1d921f_1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1" name="Google Shape;571;g3373c1d921f_1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2" name="Google Shape;572;g3373c1d921f_1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3" name="Google Shape;573;g3373c1d921f_1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4" name="Google Shape;574;g3373c1d921f_1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75" name="Google Shape;575;g3373c1d921f_1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576" name="Google Shape;576;g3373c1d921f_1_0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Frame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3373c1d921f_1_0"/>
          <p:cNvSpPr txBox="1"/>
          <p:nvPr/>
        </p:nvSpPr>
        <p:spPr>
          <a:xfrm>
            <a:off x="245450" y="1088050"/>
            <a:ext cx="5985900" cy="10467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-MX" sz="1100"/>
              <a:t>Frame</a:t>
            </a:r>
            <a:r>
              <a:rPr lang="es-MX" sz="1100"/>
              <a:t> es una imagen(fotograma) en la pantalla.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-MX" sz="1100"/>
              <a:t>FPS (frames por segundo)</a:t>
            </a:r>
            <a:r>
              <a:rPr lang="es-MX" sz="1100"/>
              <a:t> indica cuántos frames(imagenes) se dibujan cada segundo.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-MX" sz="1100"/>
              <a:t>Movimiento basado en frames</a:t>
            </a:r>
            <a:r>
              <a:rPr lang="es-MX" sz="1100"/>
              <a:t> puede hacer que la velocidad </a:t>
            </a:r>
            <a:r>
              <a:rPr lang="es-MX" sz="1100"/>
              <a:t>depende</a:t>
            </a:r>
            <a:r>
              <a:rPr lang="es-MX" sz="1100"/>
              <a:t> de los FPS.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78" name="Google Shape;578;g3373c1d921f_1_0"/>
          <p:cNvSpPr txBox="1"/>
          <p:nvPr/>
        </p:nvSpPr>
        <p:spPr>
          <a:xfrm>
            <a:off x="328000" y="663550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Que son?</a:t>
            </a:r>
            <a:endParaRPr sz="1300" u="sng"/>
          </a:p>
        </p:txBody>
      </p:sp>
      <p:pic>
        <p:nvPicPr>
          <p:cNvPr id="579" name="Google Shape;579;g3373c1d921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350" y="2347583"/>
            <a:ext cx="3059524" cy="21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3373c1d921f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25" y="2287150"/>
            <a:ext cx="4005750" cy="225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37788a2e4d_0_45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g337788a2e4d_0_45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7" name="Google Shape;587;g337788a2e4d_0_45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8" name="Google Shape;588;g337788a2e4d_0_45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9" name="Google Shape;589;g337788a2e4d_0_45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0" name="Google Shape;590;g337788a2e4d_0_45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1" name="Google Shape;591;g337788a2e4d_0_45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592" name="Google Shape;592;g337788a2e4d_0_45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Frame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g337788a2e4d_0_45"/>
          <p:cNvSpPr txBox="1"/>
          <p:nvPr/>
        </p:nvSpPr>
        <p:spPr>
          <a:xfrm>
            <a:off x="245450" y="1088050"/>
            <a:ext cx="5985900" cy="5388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/>
              <a:t>link: </a:t>
            </a:r>
            <a:r>
              <a:rPr b="1" lang="es-MX" sz="1100" u="sng">
                <a:solidFill>
                  <a:schemeClr val="hlink"/>
                </a:solidFill>
                <a:hlinkClick r:id="rId3"/>
              </a:rPr>
              <a:t>https://github.com/yussefomar/pygame/blob/main/monoV3.py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/>
              <a:t>Vemos que en un segundo , hace  en promedio 400 ciclos..</a:t>
            </a:r>
            <a:endParaRPr sz="1200"/>
          </a:p>
        </p:txBody>
      </p:sp>
      <p:sp>
        <p:nvSpPr>
          <p:cNvPr id="594" name="Google Shape;594;g337788a2e4d_0_45"/>
          <p:cNvSpPr txBox="1"/>
          <p:nvPr/>
        </p:nvSpPr>
        <p:spPr>
          <a:xfrm>
            <a:off x="328000" y="663550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vamos analizar y calibrar   el desplazamiento del personaje</a:t>
            </a:r>
            <a:endParaRPr sz="1300" u="sng"/>
          </a:p>
        </p:txBody>
      </p:sp>
      <p:pic>
        <p:nvPicPr>
          <p:cNvPr id="595" name="Google Shape;595;g337788a2e4d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75" y="1847850"/>
            <a:ext cx="7698350" cy="27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37788a2e4d_0_61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g337788a2e4d_0_61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2" name="Google Shape;602;g337788a2e4d_0_61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3" name="Google Shape;603;g337788a2e4d_0_61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4" name="Google Shape;604;g337788a2e4d_0_61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5" name="Google Shape;605;g337788a2e4d_0_61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6" name="Google Shape;606;g337788a2e4d_0_61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607" name="Google Shape;607;g337788a2e4d_0_61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Frame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337788a2e4d_0_61"/>
          <p:cNvSpPr txBox="1"/>
          <p:nvPr/>
        </p:nvSpPr>
        <p:spPr>
          <a:xfrm>
            <a:off x="245450" y="1088050"/>
            <a:ext cx="5985900" cy="5388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/>
              <a:t>link: </a:t>
            </a:r>
            <a:r>
              <a:rPr b="1" lang="es-MX" sz="1100" u="sng">
                <a:solidFill>
                  <a:schemeClr val="hlink"/>
                </a:solidFill>
                <a:hlinkClick r:id="rId3"/>
              </a:rPr>
              <a:t>https://github.com/yussefomar/pygame/blob/main/monoV3.py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/>
              <a:t>Vemos que en un segundo , hace  en promedio 400 ciclos..</a:t>
            </a:r>
            <a:endParaRPr sz="1200"/>
          </a:p>
        </p:txBody>
      </p:sp>
      <p:sp>
        <p:nvSpPr>
          <p:cNvPr id="609" name="Google Shape;609;g337788a2e4d_0_61"/>
          <p:cNvSpPr txBox="1"/>
          <p:nvPr/>
        </p:nvSpPr>
        <p:spPr>
          <a:xfrm>
            <a:off x="328000" y="663550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vamos analizar y calibrar   el desplazamiento del personaje</a:t>
            </a:r>
            <a:endParaRPr sz="1300" u="sng"/>
          </a:p>
        </p:txBody>
      </p:sp>
      <p:pic>
        <p:nvPicPr>
          <p:cNvPr id="610" name="Google Shape;610;g337788a2e4d_0_61"/>
          <p:cNvPicPr preferRelativeResize="0"/>
          <p:nvPr/>
        </p:nvPicPr>
        <p:blipFill rotWithShape="1">
          <a:blip r:embed="rId4">
            <a:alphaModFix/>
          </a:blip>
          <a:srcRect b="0" l="0" r="46780" t="0"/>
          <a:stretch/>
        </p:blipFill>
        <p:spPr>
          <a:xfrm>
            <a:off x="6231350" y="-113775"/>
            <a:ext cx="2550493" cy="17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337788a2e4d_0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888" y="1704875"/>
            <a:ext cx="353377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337788a2e4d_0_61"/>
          <p:cNvSpPr txBox="1"/>
          <p:nvPr/>
        </p:nvSpPr>
        <p:spPr>
          <a:xfrm>
            <a:off x="4903850" y="1666450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voy a simplificar el concepto, pero por cada ciclo su </a:t>
            </a:r>
            <a:endParaRPr sz="1300" u="sng"/>
          </a:p>
        </p:txBody>
      </p:sp>
      <p:sp>
        <p:nvSpPr>
          <p:cNvPr id="613" name="Google Shape;613;g337788a2e4d_0_61"/>
          <p:cNvSpPr txBox="1"/>
          <p:nvPr/>
        </p:nvSpPr>
        <p:spPr>
          <a:xfrm>
            <a:off x="5159738" y="3235325"/>
            <a:ext cx="4103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v=8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cada bucle tarda 1 segundos en terminar con v=8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posicion=0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bucle1: posicion =0 +8=8 pixeles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bucle2: posicicion = 8 + 8=16 pixeles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bucle3: posicion=16 + 8=24 pixeles</a:t>
            </a:r>
            <a:endParaRPr sz="1300"/>
          </a:p>
        </p:txBody>
      </p:sp>
      <p:sp>
        <p:nvSpPr>
          <p:cNvPr id="614" name="Google Shape;614;g337788a2e4d_0_61"/>
          <p:cNvSpPr txBox="1"/>
          <p:nvPr/>
        </p:nvSpPr>
        <p:spPr>
          <a:xfrm>
            <a:off x="4942700" y="2101925"/>
            <a:ext cx="39624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posicion = posicion inicial + velocidad*tiempo</a:t>
            </a:r>
            <a:endParaRPr sz="1300"/>
          </a:p>
        </p:txBody>
      </p:sp>
      <p:sp>
        <p:nvSpPr>
          <p:cNvPr id="615" name="Google Shape;615;g337788a2e4d_0_61"/>
          <p:cNvSpPr txBox="1"/>
          <p:nvPr/>
        </p:nvSpPr>
        <p:spPr>
          <a:xfrm>
            <a:off x="5051825" y="2957575"/>
            <a:ext cx="133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Ejemplo</a:t>
            </a:r>
            <a:endParaRPr sz="1300" u="sng"/>
          </a:p>
        </p:txBody>
      </p:sp>
      <p:sp>
        <p:nvSpPr>
          <p:cNvPr id="616" name="Google Shape;616;g337788a2e4d_0_61"/>
          <p:cNvSpPr txBox="1"/>
          <p:nvPr/>
        </p:nvSpPr>
        <p:spPr>
          <a:xfrm>
            <a:off x="4942700" y="2537550"/>
            <a:ext cx="331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/>
              <a:t>cuando hablamos de tiempo, hablamos del tiempo que tarda el while en dar un ciclo</a:t>
            </a:r>
            <a:endParaRPr/>
          </a:p>
        </p:txBody>
      </p:sp>
      <p:sp>
        <p:nvSpPr>
          <p:cNvPr id="617" name="Google Shape;617;g337788a2e4d_0_61"/>
          <p:cNvSpPr/>
          <p:nvPr/>
        </p:nvSpPr>
        <p:spPr>
          <a:xfrm rot="10800000">
            <a:off x="4430025" y="3788113"/>
            <a:ext cx="7575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8" name="Google Shape;618;g337788a2e4d_0_61"/>
          <p:cNvSpPr txBox="1"/>
          <p:nvPr/>
        </p:nvSpPr>
        <p:spPr>
          <a:xfrm>
            <a:off x="205263" y="3402050"/>
            <a:ext cx="4158600" cy="98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En un 1 segundo hacia 1 bucle y la </a:t>
            </a:r>
            <a:r>
              <a:rPr lang="es-MX" sz="1300"/>
              <a:t>fórmula</a:t>
            </a:r>
            <a:r>
              <a:rPr lang="es-MX" sz="1300"/>
              <a:t> era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posicion = posicion inicial + velocidad*tiempo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pero si en 1 segundo hace 400 bucles, entonces hace 400 veces, entonces la</a:t>
            </a:r>
            <a:endParaRPr sz="1300"/>
          </a:p>
        </p:txBody>
      </p:sp>
      <p:sp>
        <p:nvSpPr>
          <p:cNvPr id="619" name="Google Shape;619;g337788a2e4d_0_61"/>
          <p:cNvSpPr txBox="1"/>
          <p:nvPr/>
        </p:nvSpPr>
        <p:spPr>
          <a:xfrm>
            <a:off x="245450" y="4387250"/>
            <a:ext cx="48063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/>
              <a:t> posicion final= posicion en un solo bucle * la cantidad de  bucles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21c62ed4c_0_0"/>
          <p:cNvSpPr txBox="1"/>
          <p:nvPr>
            <p:ph type="title"/>
          </p:nvPr>
        </p:nvSpPr>
        <p:spPr>
          <a:xfrm>
            <a:off x="311700" y="297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MX"/>
              <a:t>Video tutorial</a:t>
            </a:r>
            <a:endParaRPr/>
          </a:p>
        </p:txBody>
      </p:sp>
      <p:sp>
        <p:nvSpPr>
          <p:cNvPr id="89" name="Google Shape;89;g3521c62ed4c_0_0"/>
          <p:cNvSpPr txBox="1"/>
          <p:nvPr>
            <p:ph idx="1" type="body"/>
          </p:nvPr>
        </p:nvSpPr>
        <p:spPr>
          <a:xfrm>
            <a:off x="311700" y="1015950"/>
            <a:ext cx="8520600" cy="178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link del vivo: </a:t>
            </a:r>
            <a:r>
              <a:rPr lang="es-MX" u="sng">
                <a:solidFill>
                  <a:schemeClr val="hlink"/>
                </a:solidFill>
                <a:hlinkClick r:id="rId3"/>
              </a:rPr>
              <a:t>https://youtu.be/KBJWs-l7F3g?si=u67T7X_2hXVd4vfo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u="sng"/>
              <a:t>Link de playlist ya más elaboradas de los vivos: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u="sng">
                <a:solidFill>
                  <a:schemeClr val="hlink"/>
                </a:solidFill>
                <a:hlinkClick r:id="rId4"/>
              </a:rPr>
              <a:t>https://youtube.com/playlist?list=PLmR1iN67mYJfs2CO78B8mQ0R4UbxrHXhb&amp;si=HUSwMswWF-_o2F6B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3521c62ed4c_0_0"/>
          <p:cNvSpPr txBox="1"/>
          <p:nvPr/>
        </p:nvSpPr>
        <p:spPr>
          <a:xfrm>
            <a:off x="210525" y="4864725"/>
            <a:ext cx="22026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MX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Python: </a:t>
            </a:r>
            <a:r>
              <a:rPr b="0" i="0" lang="es-MX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Librerias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g3521c62ed4c_0_0" title="OIP (61)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5724" y="2950500"/>
            <a:ext cx="2742675" cy="21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3521c62ed4c_0_0" title="Creacion de un videojuego con pygame y Python [Evento en vivo] parte 1 by Yuscu Mejia🔺Donkey Kong 2D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11" y="3044021"/>
            <a:ext cx="3579764" cy="20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37788a2e4d_0_87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g337788a2e4d_0_87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6" name="Google Shape;626;g337788a2e4d_0_87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7" name="Google Shape;627;g337788a2e4d_0_87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8" name="Google Shape;628;g337788a2e4d_0_87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9" name="Google Shape;629;g337788a2e4d_0_87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0" name="Google Shape;630;g337788a2e4d_0_87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631" name="Google Shape;631;g337788a2e4d_0_87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Frame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g337788a2e4d_0_87"/>
          <p:cNvSpPr txBox="1"/>
          <p:nvPr/>
        </p:nvSpPr>
        <p:spPr>
          <a:xfrm>
            <a:off x="245450" y="1088050"/>
            <a:ext cx="5985900" cy="5388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/>
              <a:t>link: </a:t>
            </a:r>
            <a:r>
              <a:rPr b="1" lang="es-MX" sz="1100" u="sng">
                <a:solidFill>
                  <a:schemeClr val="hlink"/>
                </a:solidFill>
                <a:hlinkClick r:id="rId3"/>
              </a:rPr>
              <a:t>https://github.com/yussefomar/pygame/blob/main/monoV3.py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/>
              <a:t>Vemos que en un segundo , hace  en promedio 400 ciclos..</a:t>
            </a:r>
            <a:endParaRPr sz="1200"/>
          </a:p>
        </p:txBody>
      </p:sp>
      <p:sp>
        <p:nvSpPr>
          <p:cNvPr id="633" name="Google Shape;633;g337788a2e4d_0_87"/>
          <p:cNvSpPr txBox="1"/>
          <p:nvPr/>
        </p:nvSpPr>
        <p:spPr>
          <a:xfrm>
            <a:off x="328000" y="663550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vamos analizar y calibrar   el desplazamiento del personaje</a:t>
            </a:r>
            <a:endParaRPr sz="1300" u="sng"/>
          </a:p>
        </p:txBody>
      </p:sp>
      <p:pic>
        <p:nvPicPr>
          <p:cNvPr id="634" name="Google Shape;634;g337788a2e4d_0_87"/>
          <p:cNvPicPr preferRelativeResize="0"/>
          <p:nvPr/>
        </p:nvPicPr>
        <p:blipFill rotWithShape="1">
          <a:blip r:embed="rId4">
            <a:alphaModFix/>
          </a:blip>
          <a:srcRect b="0" l="0" r="46780" t="0"/>
          <a:stretch/>
        </p:blipFill>
        <p:spPr>
          <a:xfrm>
            <a:off x="6231350" y="-113775"/>
            <a:ext cx="2550493" cy="17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g337788a2e4d_0_87"/>
          <p:cNvSpPr txBox="1"/>
          <p:nvPr/>
        </p:nvSpPr>
        <p:spPr>
          <a:xfrm>
            <a:off x="4903850" y="1666450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voy a simplificar el concepto, pero por cada ciclo su </a:t>
            </a:r>
            <a:endParaRPr sz="1300" u="sng"/>
          </a:p>
        </p:txBody>
      </p:sp>
      <p:sp>
        <p:nvSpPr>
          <p:cNvPr id="636" name="Google Shape;636;g337788a2e4d_0_87"/>
          <p:cNvSpPr txBox="1"/>
          <p:nvPr/>
        </p:nvSpPr>
        <p:spPr>
          <a:xfrm>
            <a:off x="5159738" y="3235325"/>
            <a:ext cx="4103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v=8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cada bucle tarda 1 segundos en terminar con v=8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posicion=0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bucle1: posicion =0 +8=8 pixeles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bucle2: posicicion = 8 + 8=16 pixeles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bucle3: posicion=16 + 8=24 pixeles</a:t>
            </a:r>
            <a:endParaRPr sz="1300"/>
          </a:p>
        </p:txBody>
      </p:sp>
      <p:sp>
        <p:nvSpPr>
          <p:cNvPr id="637" name="Google Shape;637;g337788a2e4d_0_87"/>
          <p:cNvSpPr txBox="1"/>
          <p:nvPr/>
        </p:nvSpPr>
        <p:spPr>
          <a:xfrm>
            <a:off x="4942700" y="2101925"/>
            <a:ext cx="39624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posicion = posicion inicial + velocidad*tiempo</a:t>
            </a:r>
            <a:endParaRPr sz="1300"/>
          </a:p>
        </p:txBody>
      </p:sp>
      <p:sp>
        <p:nvSpPr>
          <p:cNvPr id="638" name="Google Shape;638;g337788a2e4d_0_87"/>
          <p:cNvSpPr txBox="1"/>
          <p:nvPr/>
        </p:nvSpPr>
        <p:spPr>
          <a:xfrm>
            <a:off x="5051825" y="2957575"/>
            <a:ext cx="133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Ejemplo</a:t>
            </a:r>
            <a:endParaRPr sz="1300" u="sng"/>
          </a:p>
        </p:txBody>
      </p:sp>
      <p:sp>
        <p:nvSpPr>
          <p:cNvPr id="639" name="Google Shape;639;g337788a2e4d_0_87"/>
          <p:cNvSpPr txBox="1"/>
          <p:nvPr/>
        </p:nvSpPr>
        <p:spPr>
          <a:xfrm>
            <a:off x="4942700" y="2537550"/>
            <a:ext cx="331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/>
              <a:t>cuando hablamos de tiempo, hablamos del tiempo que tarda el while en dar un ciclo</a:t>
            </a:r>
            <a:endParaRPr/>
          </a:p>
        </p:txBody>
      </p:sp>
      <p:sp>
        <p:nvSpPr>
          <p:cNvPr id="640" name="Google Shape;640;g337788a2e4d_0_87"/>
          <p:cNvSpPr/>
          <p:nvPr/>
        </p:nvSpPr>
        <p:spPr>
          <a:xfrm rot="10800000">
            <a:off x="4430025" y="3788113"/>
            <a:ext cx="7575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1" name="Google Shape;641;g337788a2e4d_0_87"/>
          <p:cNvSpPr txBox="1"/>
          <p:nvPr/>
        </p:nvSpPr>
        <p:spPr>
          <a:xfrm>
            <a:off x="212425" y="1779638"/>
            <a:ext cx="4158600" cy="98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En un 1 segundo hacia 1 bucle y la fórmula era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posicion = posicion inicial + velocidad*tiempo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pero si en 1 segundo hace 400 bucles, entonces hace 400 veces, entonces la</a:t>
            </a:r>
            <a:endParaRPr sz="1300"/>
          </a:p>
        </p:txBody>
      </p:sp>
      <p:sp>
        <p:nvSpPr>
          <p:cNvPr id="642" name="Google Shape;642;g337788a2e4d_0_87"/>
          <p:cNvSpPr txBox="1"/>
          <p:nvPr/>
        </p:nvSpPr>
        <p:spPr>
          <a:xfrm>
            <a:off x="139113" y="2806913"/>
            <a:ext cx="48063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/>
              <a:t> posicion final= posicion en un solo bucle * la cantidad de  bucles</a:t>
            </a:r>
            <a:endParaRPr sz="1200"/>
          </a:p>
        </p:txBody>
      </p:sp>
      <p:sp>
        <p:nvSpPr>
          <p:cNvPr id="643" name="Google Shape;643;g337788a2e4d_0_87"/>
          <p:cNvSpPr txBox="1"/>
          <p:nvPr/>
        </p:nvSpPr>
        <p:spPr>
          <a:xfrm>
            <a:off x="296900" y="3496050"/>
            <a:ext cx="48063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v=8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cada bucle tarda 1 segundos en terminar con v=8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posicion=0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1s con 400 bucle: posicion final =0 +8=8*400 pixeles=3200 pix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2</a:t>
            </a:r>
            <a:r>
              <a:rPr lang="es-MX" sz="1300"/>
              <a:t>s con 400 bucle</a:t>
            </a:r>
            <a:r>
              <a:rPr lang="es-MX" sz="1300"/>
              <a:t>: posicicion final = 8 + 8=16*400 pixeles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644" name="Google Shape;644;g337788a2e4d_0_87"/>
          <p:cNvSpPr txBox="1"/>
          <p:nvPr/>
        </p:nvSpPr>
        <p:spPr>
          <a:xfrm>
            <a:off x="614625" y="3218300"/>
            <a:ext cx="133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Ejemplo</a:t>
            </a:r>
            <a:endParaRPr sz="1300" u="sng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37788a2e4d_0_112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g337788a2e4d_0_112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1" name="Google Shape;651;g337788a2e4d_0_112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2" name="Google Shape;652;g337788a2e4d_0_112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3" name="Google Shape;653;g337788a2e4d_0_112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4" name="Google Shape;654;g337788a2e4d_0_112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5" name="Google Shape;655;g337788a2e4d_0_112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656" name="Google Shape;656;g337788a2e4d_0_112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Frame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337788a2e4d_0_112"/>
          <p:cNvSpPr txBox="1"/>
          <p:nvPr/>
        </p:nvSpPr>
        <p:spPr>
          <a:xfrm>
            <a:off x="245450" y="1088050"/>
            <a:ext cx="5985900" cy="5232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El método </a:t>
            </a:r>
            <a:r>
              <a:rPr lang="es-MX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clock.tick(FPS)</a:t>
            </a:r>
            <a:r>
              <a:rPr lang="es-MX" sz="1100"/>
              <a:t> </a:t>
            </a:r>
            <a:r>
              <a:rPr b="1" lang="es-MX" sz="1100"/>
              <a:t>limita la cantidad de veces que el bucle </a:t>
            </a:r>
            <a:r>
              <a:rPr b="1" lang="es-MX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while jugando:</a:t>
            </a:r>
            <a:r>
              <a:rPr b="1" lang="es-MX" sz="1100"/>
              <a:t> se ejecuta por segundo</a:t>
            </a:r>
            <a:r>
              <a:rPr lang="es-MX" sz="1100"/>
              <a:t>.</a:t>
            </a:r>
            <a:endParaRPr sz="1200"/>
          </a:p>
        </p:txBody>
      </p:sp>
      <p:sp>
        <p:nvSpPr>
          <p:cNvPr id="658" name="Google Shape;658;g337788a2e4d_0_112"/>
          <p:cNvSpPr txBox="1"/>
          <p:nvPr/>
        </p:nvSpPr>
        <p:spPr>
          <a:xfrm>
            <a:off x="328000" y="663550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calibrando el desplazamiento de personaje</a:t>
            </a:r>
            <a:endParaRPr sz="1300" u="sng"/>
          </a:p>
        </p:txBody>
      </p:sp>
      <p:pic>
        <p:nvPicPr>
          <p:cNvPr id="659" name="Google Shape;659;g337788a2e4d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88" y="1809750"/>
            <a:ext cx="532447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g337788a2e4d_0_112"/>
          <p:cNvSpPr txBox="1"/>
          <p:nvPr/>
        </p:nvSpPr>
        <p:spPr>
          <a:xfrm>
            <a:off x="328000" y="3532238"/>
            <a:ext cx="3962400" cy="69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/>
              <a:t>Esto significa que, si el bucle se ejecuta menos veces por segundo, el personaje se moverá más lento, porque su posición solo cambia en cada iteración del bucle.</a:t>
            </a:r>
            <a:endParaRPr sz="1300"/>
          </a:p>
        </p:txBody>
      </p:sp>
      <p:pic>
        <p:nvPicPr>
          <p:cNvPr id="661" name="Google Shape;661;g337788a2e4d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400" y="1520425"/>
            <a:ext cx="3912751" cy="31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37f8309f0a_0_17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g337f8309f0a_0_17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8" name="Google Shape;668;g337f8309f0a_0_17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9" name="Google Shape;669;g337f8309f0a_0_17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0" name="Google Shape;670;g337f8309f0a_0_17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1" name="Google Shape;671;g337f8309f0a_0_17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2" name="Google Shape;672;g337f8309f0a_0_17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673" name="Google Shape;673;g337f8309f0a_0_170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Repaso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4" name="Google Shape;674;g337f8309f0a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100" y="822875"/>
            <a:ext cx="3293687" cy="393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37f8309f0a_0_187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g337f8309f0a_0_187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1" name="Google Shape;681;g337f8309f0a_0_187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2" name="Google Shape;682;g337f8309f0a_0_187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3" name="Google Shape;683;g337f8309f0a_0_187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4" name="Google Shape;684;g337f8309f0a_0_187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85" name="Google Shape;685;g337f8309f0a_0_187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686" name="Google Shape;686;g337f8309f0a_0_187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POO :Clases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g337f8309f0a_0_187"/>
          <p:cNvSpPr txBox="1"/>
          <p:nvPr/>
        </p:nvSpPr>
        <p:spPr>
          <a:xfrm>
            <a:off x="296850" y="834275"/>
            <a:ext cx="6218400" cy="10065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rPr lang="es-MX" sz="1200" u="sng">
                <a:solidFill>
                  <a:srgbClr val="0D0D0D"/>
                </a:solidFill>
              </a:rPr>
              <a:t>Clase:</a:t>
            </a:r>
            <a:endParaRPr sz="1200" u="sng">
              <a:solidFill>
                <a:srgbClr val="0D0D0D"/>
              </a:solidFill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rPr lang="es-MX" sz="1200">
                <a:solidFill>
                  <a:srgbClr val="0D0D0D"/>
                </a:solidFill>
                <a:highlight>
                  <a:srgbClr val="FFFFFF"/>
                </a:highlight>
              </a:rPr>
              <a:t>una clase es una estructura que actúa como un molde o plantilla para crear objetos. Define un conjunto de propiedades (atributos) y comportamientos (métodos) que los objetos creados a partir de esa clase tendrán.</a:t>
            </a:r>
            <a:endParaRPr sz="1200">
              <a:solidFill>
                <a:srgbClr val="0D0D0D"/>
              </a:solidFill>
            </a:endParaRPr>
          </a:p>
        </p:txBody>
      </p:sp>
      <p:sp>
        <p:nvSpPr>
          <p:cNvPr id="688" name="Google Shape;688;g337f8309f0a_0_187"/>
          <p:cNvSpPr txBox="1"/>
          <p:nvPr/>
        </p:nvSpPr>
        <p:spPr>
          <a:xfrm>
            <a:off x="296844" y="2319925"/>
            <a:ext cx="2922600" cy="12189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rPr lang="es-MX" sz="1200">
                <a:solidFill>
                  <a:srgbClr val="0D0D0D"/>
                </a:solidFill>
              </a:rPr>
              <a:t>    </a:t>
            </a:r>
            <a:r>
              <a:rPr b="1" lang="es-MX" sz="1200">
                <a:solidFill>
                  <a:srgbClr val="0D0D0D"/>
                </a:solidFill>
              </a:rPr>
              <a:t>Que caracteristicas tendra nuestro Molde Persona o Clase Persona?</a:t>
            </a:r>
            <a:endParaRPr b="1" sz="1200">
              <a:solidFill>
                <a:srgbClr val="0D0D0D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rPr lang="es-MX" sz="1200">
                <a:solidFill>
                  <a:srgbClr val="0D0D0D"/>
                </a:solidFill>
              </a:rPr>
              <a:t> 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</p:txBody>
      </p:sp>
      <p:pic>
        <p:nvPicPr>
          <p:cNvPr id="689" name="Google Shape;689;g337f8309f0a_0_187"/>
          <p:cNvPicPr preferRelativeResize="0"/>
          <p:nvPr/>
        </p:nvPicPr>
        <p:blipFill rotWithShape="1">
          <a:blip r:embed="rId3">
            <a:alphaModFix/>
          </a:blip>
          <a:srcRect b="51105" l="0" r="65305" t="0"/>
          <a:stretch/>
        </p:blipFill>
        <p:spPr>
          <a:xfrm>
            <a:off x="7081900" y="1002600"/>
            <a:ext cx="700075" cy="1277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g337f8309f0a_0_187"/>
          <p:cNvSpPr txBox="1"/>
          <p:nvPr/>
        </p:nvSpPr>
        <p:spPr>
          <a:xfrm>
            <a:off x="6672975" y="689600"/>
            <a:ext cx="17547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1200" u="sng">
                <a:solidFill>
                  <a:srgbClr val="333333"/>
                </a:solidFill>
                <a:highlight>
                  <a:srgbClr val="FFFFFF"/>
                </a:highlight>
              </a:rPr>
              <a:t>Molde== Clase</a:t>
            </a:r>
            <a:endParaRPr b="0" i="0" sz="1200" u="sng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sng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1" name="Google Shape;691;g337f8309f0a_0_187"/>
          <p:cNvSpPr txBox="1"/>
          <p:nvPr/>
        </p:nvSpPr>
        <p:spPr>
          <a:xfrm>
            <a:off x="3748300" y="2065050"/>
            <a:ext cx="491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37f8309f0a_0_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g337f8309f0a_0_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8" name="Google Shape;698;g337f8309f0a_0_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9" name="Google Shape;699;g337f8309f0a_0_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0" name="Google Shape;700;g337f8309f0a_0_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1" name="Google Shape;701;g337f8309f0a_0_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2" name="Google Shape;702;g337f8309f0a_0_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703" name="Google Shape;703;g337f8309f0a_0_0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POO :Clases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337f8309f0a_0_0"/>
          <p:cNvSpPr txBox="1"/>
          <p:nvPr/>
        </p:nvSpPr>
        <p:spPr>
          <a:xfrm>
            <a:off x="296850" y="834275"/>
            <a:ext cx="6218400" cy="10065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rPr lang="es-MX" sz="1200" u="sng">
                <a:solidFill>
                  <a:srgbClr val="0D0D0D"/>
                </a:solidFill>
              </a:rPr>
              <a:t>Clase:</a:t>
            </a:r>
            <a:endParaRPr sz="1200" u="sng">
              <a:solidFill>
                <a:srgbClr val="0D0D0D"/>
              </a:solidFill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rPr lang="es-MX" sz="1200">
                <a:solidFill>
                  <a:srgbClr val="0D0D0D"/>
                </a:solidFill>
                <a:highlight>
                  <a:srgbClr val="FFFFFF"/>
                </a:highlight>
              </a:rPr>
              <a:t>una clase es una estructura que actúa como un molde o plantilla para crear objetos. Define un conjunto de propiedades (atributos) y comportamientos (métodos) que los objetos creados a partir de esa clase tendrán.</a:t>
            </a:r>
            <a:endParaRPr sz="1200">
              <a:solidFill>
                <a:srgbClr val="0D0D0D"/>
              </a:solidFill>
            </a:endParaRPr>
          </a:p>
        </p:txBody>
      </p:sp>
      <p:sp>
        <p:nvSpPr>
          <p:cNvPr id="705" name="Google Shape;705;g337f8309f0a_0_0"/>
          <p:cNvSpPr txBox="1"/>
          <p:nvPr/>
        </p:nvSpPr>
        <p:spPr>
          <a:xfrm>
            <a:off x="296844" y="2319925"/>
            <a:ext cx="2922600" cy="22812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rPr lang="es-MX" sz="1200">
                <a:solidFill>
                  <a:srgbClr val="0D0D0D"/>
                </a:solidFill>
              </a:rPr>
              <a:t>    </a:t>
            </a:r>
            <a:r>
              <a:rPr b="1" lang="es-MX" sz="1200">
                <a:solidFill>
                  <a:srgbClr val="0D0D0D"/>
                </a:solidFill>
              </a:rPr>
              <a:t>Que caracteristicas tendra nuestro Molde Persona o Clase Persona?</a:t>
            </a:r>
            <a:endParaRPr b="1" sz="1200">
              <a:solidFill>
                <a:srgbClr val="0D0D0D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rPr lang="es-MX" sz="1200">
                <a:solidFill>
                  <a:srgbClr val="0D0D0D"/>
                </a:solidFill>
              </a:rPr>
              <a:t>   </a:t>
            </a:r>
            <a:r>
              <a:rPr lang="es-MX" sz="1200" u="sng">
                <a:solidFill>
                  <a:srgbClr val="0D0D0D"/>
                </a:solidFill>
              </a:rPr>
              <a:t>métodos</a:t>
            </a:r>
            <a:r>
              <a:rPr lang="es-MX" sz="1200">
                <a:solidFill>
                  <a:srgbClr val="0D0D0D"/>
                </a:solidFill>
              </a:rPr>
              <a:t>: </a:t>
            </a:r>
            <a:endParaRPr sz="1200">
              <a:solidFill>
                <a:srgbClr val="0D0D0D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rPr lang="es-MX" sz="1200">
                <a:solidFill>
                  <a:srgbClr val="0D0D0D"/>
                </a:solidFill>
              </a:rPr>
              <a:t>correr() ; caminar() , estudiar() , cambiarNombre() , cambiarEdad(),    pintarse()</a:t>
            </a:r>
            <a:endParaRPr sz="1200">
              <a:solidFill>
                <a:srgbClr val="0D0D0D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rPr lang="es-MX" sz="1200">
                <a:solidFill>
                  <a:srgbClr val="0D0D0D"/>
                </a:solidFill>
              </a:rPr>
              <a:t>  </a:t>
            </a:r>
            <a:r>
              <a:rPr lang="es-MX" sz="1200" u="sng">
                <a:solidFill>
                  <a:srgbClr val="0D0D0D"/>
                </a:solidFill>
              </a:rPr>
              <a:t>atributos</a:t>
            </a:r>
            <a:r>
              <a:rPr lang="es-MX" sz="1200">
                <a:solidFill>
                  <a:srgbClr val="0D0D0D"/>
                </a:solidFill>
              </a:rPr>
              <a:t>: </a:t>
            </a:r>
            <a:endParaRPr sz="1200">
              <a:solidFill>
                <a:srgbClr val="0D0D0D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rPr lang="es-MX" sz="1200">
                <a:solidFill>
                  <a:srgbClr val="0D0D0D"/>
                </a:solidFill>
              </a:rPr>
              <a:t>edad, altura , nombre, colorCabello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</p:txBody>
      </p:sp>
      <p:pic>
        <p:nvPicPr>
          <p:cNvPr id="706" name="Google Shape;706;g337f8309f0a_0_0"/>
          <p:cNvPicPr preferRelativeResize="0"/>
          <p:nvPr/>
        </p:nvPicPr>
        <p:blipFill rotWithShape="1">
          <a:blip r:embed="rId3">
            <a:alphaModFix/>
          </a:blip>
          <a:srcRect b="51105" l="0" r="65305" t="0"/>
          <a:stretch/>
        </p:blipFill>
        <p:spPr>
          <a:xfrm>
            <a:off x="7081900" y="1002600"/>
            <a:ext cx="700075" cy="127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g337f8309f0a_0_0"/>
          <p:cNvSpPr txBox="1"/>
          <p:nvPr/>
        </p:nvSpPr>
        <p:spPr>
          <a:xfrm>
            <a:off x="6672975" y="689600"/>
            <a:ext cx="17547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1200" u="sng">
                <a:solidFill>
                  <a:srgbClr val="333333"/>
                </a:solidFill>
                <a:highlight>
                  <a:srgbClr val="FFFFFF"/>
                </a:highlight>
              </a:rPr>
              <a:t>Molde== Clase</a:t>
            </a:r>
            <a:endParaRPr b="0" i="0" sz="1200" u="sng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sng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8" name="Google Shape;708;g337f8309f0a_0_0"/>
          <p:cNvSpPr txBox="1"/>
          <p:nvPr/>
        </p:nvSpPr>
        <p:spPr>
          <a:xfrm>
            <a:off x="3748300" y="2065050"/>
            <a:ext cx="49161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A626A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950">
                <a:solidFill>
                  <a:srgbClr val="4078F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950">
                <a:solidFill>
                  <a:srgbClr val="A626A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950">
                <a:solidFill>
                  <a:srgbClr val="4078F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iniciar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(self, nombrex, edadx, alturax, colorCabellox):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self.nombre = nombrex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self.edad = edadx    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self.altura = alturax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self.colorCabello = colorCabellox  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950">
                <a:solidFill>
                  <a:srgbClr val="A626A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950">
                <a:solidFill>
                  <a:srgbClr val="4078F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correr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950">
                <a:solidFill>
                  <a:srgbClr val="C184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9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f"</a:t>
            </a:r>
            <a:r>
              <a:rPr lang="es-MX" sz="950">
                <a:solidFill>
                  <a:srgbClr val="E45649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{self.nombre}</a:t>
            </a:r>
            <a:r>
              <a:rPr lang="es-MX" sz="9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está corriendo."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950">
                <a:solidFill>
                  <a:srgbClr val="A626A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950">
                <a:solidFill>
                  <a:srgbClr val="4078F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pintarse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(self, nuevoColorCabello):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950">
                <a:solidFill>
                  <a:srgbClr val="C184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9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f"</a:t>
            </a:r>
            <a:r>
              <a:rPr lang="es-MX" sz="950">
                <a:solidFill>
                  <a:srgbClr val="E45649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{self.nombre}</a:t>
            </a:r>
            <a:r>
              <a:rPr lang="es-MX" sz="9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se ha pintado el cabello de color </a:t>
            </a:r>
            <a:r>
              <a:rPr lang="es-MX" sz="950">
                <a:solidFill>
                  <a:srgbClr val="E45649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{nuevoColorCabello}</a:t>
            </a:r>
            <a:r>
              <a:rPr lang="es-MX" sz="9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."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self.colorCabello = nuevoColorCabello</a:t>
            </a:r>
            <a:endParaRPr sz="13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37f8309f0a_0_16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4" name="Google Shape;714;g337f8309f0a_0_16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5" name="Google Shape;715;g337f8309f0a_0_16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6" name="Google Shape;716;g337f8309f0a_0_16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7" name="Google Shape;717;g337f8309f0a_0_16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8" name="Google Shape;718;g337f8309f0a_0_16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9" name="Google Shape;719;g337f8309f0a_0_16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720" name="Google Shape;720;g337f8309f0a_0_16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POO :Clases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g337f8309f0a_0_16"/>
          <p:cNvPicPr preferRelativeResize="0"/>
          <p:nvPr/>
        </p:nvPicPr>
        <p:blipFill rotWithShape="1">
          <a:blip r:embed="rId3">
            <a:alphaModFix/>
          </a:blip>
          <a:srcRect b="0" l="36316" r="34288" t="0"/>
          <a:stretch/>
        </p:blipFill>
        <p:spPr>
          <a:xfrm>
            <a:off x="4529901" y="2161888"/>
            <a:ext cx="581074" cy="1852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337f8309f0a_0_16"/>
          <p:cNvPicPr preferRelativeResize="0"/>
          <p:nvPr/>
        </p:nvPicPr>
        <p:blipFill rotWithShape="1">
          <a:blip r:embed="rId4">
            <a:alphaModFix/>
          </a:blip>
          <a:srcRect b="51105" l="0" r="64335" t="0"/>
          <a:stretch/>
        </p:blipFill>
        <p:spPr>
          <a:xfrm>
            <a:off x="6438200" y="1038250"/>
            <a:ext cx="719650" cy="127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g337f8309f0a_0_16"/>
          <p:cNvSpPr txBox="1"/>
          <p:nvPr/>
        </p:nvSpPr>
        <p:spPr>
          <a:xfrm>
            <a:off x="6109225" y="702775"/>
            <a:ext cx="17547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1200" u="sng">
                <a:solidFill>
                  <a:srgbClr val="333333"/>
                </a:solidFill>
                <a:highlight>
                  <a:srgbClr val="FFFFFF"/>
                </a:highlight>
              </a:rPr>
              <a:t>Molde== Clase</a:t>
            </a:r>
            <a:endParaRPr b="0" i="0" sz="1200" u="sng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sng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4" name="Google Shape;724;g337f8309f0a_0_16"/>
          <p:cNvSpPr txBox="1"/>
          <p:nvPr/>
        </p:nvSpPr>
        <p:spPr>
          <a:xfrm>
            <a:off x="666125" y="784925"/>
            <a:ext cx="49161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A626A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950">
                <a:solidFill>
                  <a:srgbClr val="4078F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950">
                <a:solidFill>
                  <a:srgbClr val="A626A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950">
                <a:solidFill>
                  <a:srgbClr val="4078F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iniciar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(self, nombrex, edadx, alturax, colorCabellox):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self.nombre = nombrex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self.edad = edadx    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self.altura = alturax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self.colorCabello = colorCabellox  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950">
                <a:solidFill>
                  <a:srgbClr val="A626A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950">
                <a:solidFill>
                  <a:srgbClr val="4078F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correr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950">
                <a:solidFill>
                  <a:srgbClr val="C184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9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f"</a:t>
            </a:r>
            <a:r>
              <a:rPr lang="es-MX" sz="950">
                <a:solidFill>
                  <a:srgbClr val="E45649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{self.nombre}</a:t>
            </a:r>
            <a:r>
              <a:rPr lang="es-MX" sz="9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está corriendo."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25" name="Google Shape;725;g337f8309f0a_0_16"/>
          <p:cNvSpPr txBox="1"/>
          <p:nvPr/>
        </p:nvSpPr>
        <p:spPr>
          <a:xfrm>
            <a:off x="1184138" y="2778125"/>
            <a:ext cx="26598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1200" u="sng">
                <a:solidFill>
                  <a:srgbClr val="333333"/>
                </a:solidFill>
                <a:highlight>
                  <a:srgbClr val="FFFFFF"/>
                </a:highlight>
              </a:rPr>
              <a:t>Que significa self?</a:t>
            </a:r>
            <a:endParaRPr b="0" i="0" sz="1200" u="sng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sng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6" name="Google Shape;726;g337f8309f0a_0_16"/>
          <p:cNvSpPr txBox="1"/>
          <p:nvPr/>
        </p:nvSpPr>
        <p:spPr>
          <a:xfrm>
            <a:off x="666131" y="3211925"/>
            <a:ext cx="2922600" cy="14316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rPr lang="es-MX" sz="1200">
                <a:solidFill>
                  <a:srgbClr val="0D0D0D"/>
                </a:solidFill>
              </a:rPr>
              <a:t>  Significa uno mismo o mi propio, ahora pensemos porque agregaría eso el lenguaje python….</a:t>
            </a:r>
            <a:endParaRPr sz="1200">
              <a:solidFill>
                <a:srgbClr val="0D0D0D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rPr lang="es-MX" sz="1200">
                <a:solidFill>
                  <a:srgbClr val="0D0D0D"/>
                </a:solidFill>
              </a:rPr>
              <a:t>Se usa para acceder o modificar los atributos, metodos de mi propio objeto, 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</p:txBody>
      </p:sp>
      <p:pic>
        <p:nvPicPr>
          <p:cNvPr id="727" name="Google Shape;727;g337f8309f0a_0_16"/>
          <p:cNvPicPr preferRelativeResize="0"/>
          <p:nvPr/>
        </p:nvPicPr>
        <p:blipFill rotWithShape="1">
          <a:blip r:embed="rId3">
            <a:alphaModFix/>
          </a:blip>
          <a:srcRect b="0" l="0" r="73928" t="0"/>
          <a:stretch/>
        </p:blipFill>
        <p:spPr>
          <a:xfrm>
            <a:off x="5632925" y="3047500"/>
            <a:ext cx="328061" cy="117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g337f8309f0a_0_16"/>
          <p:cNvPicPr preferRelativeResize="0"/>
          <p:nvPr/>
        </p:nvPicPr>
        <p:blipFill rotWithShape="1">
          <a:blip r:embed="rId3">
            <a:alphaModFix/>
          </a:blip>
          <a:srcRect b="0" l="21692" r="63056" t="0"/>
          <a:stretch/>
        </p:blipFill>
        <p:spPr>
          <a:xfrm>
            <a:off x="7653721" y="3003038"/>
            <a:ext cx="191899" cy="117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337f8309f0a_0_16"/>
          <p:cNvPicPr preferRelativeResize="0"/>
          <p:nvPr/>
        </p:nvPicPr>
        <p:blipFill rotWithShape="1">
          <a:blip r:embed="rId3">
            <a:alphaModFix/>
          </a:blip>
          <a:srcRect b="0" l="39056" r="33270" t="0"/>
          <a:stretch/>
        </p:blipFill>
        <p:spPr>
          <a:xfrm>
            <a:off x="6863447" y="3003038"/>
            <a:ext cx="348202" cy="117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337f8309f0a_0_16"/>
          <p:cNvPicPr preferRelativeResize="0"/>
          <p:nvPr/>
        </p:nvPicPr>
        <p:blipFill rotWithShape="1">
          <a:blip r:embed="rId3">
            <a:alphaModFix/>
          </a:blip>
          <a:srcRect b="0" l="63057" r="0" t="0"/>
          <a:stretch/>
        </p:blipFill>
        <p:spPr>
          <a:xfrm>
            <a:off x="8287682" y="2962750"/>
            <a:ext cx="464851" cy="1179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1" name="Google Shape;731;g337f8309f0a_0_16"/>
          <p:cNvCxnSpPr>
            <a:stCxn id="722" idx="2"/>
            <a:endCxn id="727" idx="0"/>
          </p:cNvCxnSpPr>
          <p:nvPr/>
        </p:nvCxnSpPr>
        <p:spPr>
          <a:xfrm flipH="1">
            <a:off x="5796925" y="2315600"/>
            <a:ext cx="1001100" cy="7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2" name="Google Shape;732;g337f8309f0a_0_16"/>
          <p:cNvCxnSpPr>
            <a:stCxn id="722" idx="2"/>
            <a:endCxn id="729" idx="0"/>
          </p:cNvCxnSpPr>
          <p:nvPr/>
        </p:nvCxnSpPr>
        <p:spPr>
          <a:xfrm>
            <a:off x="6798025" y="2315600"/>
            <a:ext cx="239400" cy="6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3" name="Google Shape;733;g337f8309f0a_0_16"/>
          <p:cNvCxnSpPr>
            <a:stCxn id="722" idx="2"/>
            <a:endCxn id="728" idx="0"/>
          </p:cNvCxnSpPr>
          <p:nvPr/>
        </p:nvCxnSpPr>
        <p:spPr>
          <a:xfrm>
            <a:off x="6798025" y="2315600"/>
            <a:ext cx="951600" cy="6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4" name="Google Shape;734;g337f8309f0a_0_16"/>
          <p:cNvCxnSpPr>
            <a:stCxn id="722" idx="2"/>
            <a:endCxn id="730" idx="0"/>
          </p:cNvCxnSpPr>
          <p:nvPr/>
        </p:nvCxnSpPr>
        <p:spPr>
          <a:xfrm>
            <a:off x="6798025" y="2315600"/>
            <a:ext cx="1722000" cy="64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5" name="Google Shape;735;g337f8309f0a_0_16"/>
          <p:cNvSpPr txBox="1"/>
          <p:nvPr/>
        </p:nvSpPr>
        <p:spPr>
          <a:xfrm>
            <a:off x="4683500" y="1719963"/>
            <a:ext cx="17547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1200" u="sng">
                <a:solidFill>
                  <a:srgbClr val="333333"/>
                </a:solidFill>
                <a:highlight>
                  <a:srgbClr val="FFFFFF"/>
                </a:highlight>
              </a:rPr>
              <a:t>Molde== Clase</a:t>
            </a:r>
            <a:endParaRPr b="0" i="0" sz="1200" u="sng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sng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6" name="Google Shape;736;g337f8309f0a_0_16"/>
          <p:cNvSpPr txBox="1"/>
          <p:nvPr/>
        </p:nvSpPr>
        <p:spPr>
          <a:xfrm>
            <a:off x="3843938" y="3578913"/>
            <a:ext cx="17547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1200" u="sng">
                <a:solidFill>
                  <a:srgbClr val="333333"/>
                </a:solidFill>
                <a:highlight>
                  <a:srgbClr val="FFFFFF"/>
                </a:highlight>
              </a:rPr>
              <a:t>objetos de la clase Persona</a:t>
            </a:r>
            <a:endParaRPr b="0" i="0" sz="1200" u="sng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sng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37f8309f0a_0_43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2" name="Google Shape;742;g337f8309f0a_0_43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3" name="Google Shape;743;g337f8309f0a_0_43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4" name="Google Shape;744;g337f8309f0a_0_43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5" name="Google Shape;745;g337f8309f0a_0_43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6" name="Google Shape;746;g337f8309f0a_0_43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7" name="Google Shape;747;g337f8309f0a_0_43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748" name="Google Shape;748;g337f8309f0a_0_43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POO :Clases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9" name="Google Shape;749;g337f8309f0a_0_43"/>
          <p:cNvPicPr preferRelativeResize="0"/>
          <p:nvPr/>
        </p:nvPicPr>
        <p:blipFill rotWithShape="1">
          <a:blip r:embed="rId3">
            <a:alphaModFix/>
          </a:blip>
          <a:srcRect b="51105" l="0" r="33306" t="0"/>
          <a:stretch/>
        </p:blipFill>
        <p:spPr>
          <a:xfrm>
            <a:off x="6438200" y="1038247"/>
            <a:ext cx="1345775" cy="1277343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g337f8309f0a_0_43"/>
          <p:cNvSpPr txBox="1"/>
          <p:nvPr/>
        </p:nvSpPr>
        <p:spPr>
          <a:xfrm>
            <a:off x="6109225" y="702775"/>
            <a:ext cx="17547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1200" u="sng">
                <a:solidFill>
                  <a:srgbClr val="333333"/>
                </a:solidFill>
                <a:highlight>
                  <a:srgbClr val="FFFFFF"/>
                </a:highlight>
              </a:rPr>
              <a:t>Molde== Clase</a:t>
            </a:r>
            <a:endParaRPr b="0" i="0" sz="1200" u="sng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sng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1" name="Google Shape;751;g337f8309f0a_0_43"/>
          <p:cNvSpPr txBox="1"/>
          <p:nvPr/>
        </p:nvSpPr>
        <p:spPr>
          <a:xfrm>
            <a:off x="666125" y="784925"/>
            <a:ext cx="49161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A626A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950">
                <a:solidFill>
                  <a:srgbClr val="4078F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950">
                <a:solidFill>
                  <a:srgbClr val="A626A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950">
                <a:solidFill>
                  <a:srgbClr val="4078F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iniciar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(self, nombrex, edadx, alturax, colorCabellox):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self.nombre = nombrex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self.edad = edadx    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self.altura = alturax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self.colorCabello = colorCabellox  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950">
                <a:solidFill>
                  <a:srgbClr val="A626A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950">
                <a:solidFill>
                  <a:srgbClr val="4078F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correr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950">
                <a:solidFill>
                  <a:srgbClr val="C184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9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f"</a:t>
            </a:r>
            <a:r>
              <a:rPr lang="es-MX" sz="950">
                <a:solidFill>
                  <a:srgbClr val="E45649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{self.nombre}</a:t>
            </a:r>
            <a:r>
              <a:rPr lang="es-MX" sz="9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está corriendo."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52" name="Google Shape;752;g337f8309f0a_0_43"/>
          <p:cNvSpPr txBox="1"/>
          <p:nvPr/>
        </p:nvSpPr>
        <p:spPr>
          <a:xfrm>
            <a:off x="378467" y="2490013"/>
            <a:ext cx="37053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1200" u="sng">
                <a:solidFill>
                  <a:srgbClr val="333333"/>
                </a:solidFill>
                <a:highlight>
                  <a:srgbClr val="FFFFFF"/>
                </a:highlight>
              </a:rPr>
              <a:t>Objetos de la clase Persona o también se le llama instanciar la clase Persona</a:t>
            </a:r>
            <a:endParaRPr b="0" i="0" sz="1200" u="sng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sng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53" name="Google Shape;753;g337f8309f0a_0_43"/>
          <p:cNvPicPr preferRelativeResize="0"/>
          <p:nvPr/>
        </p:nvPicPr>
        <p:blipFill rotWithShape="1">
          <a:blip r:embed="rId4">
            <a:alphaModFix/>
          </a:blip>
          <a:srcRect b="0" l="0" r="73928" t="0"/>
          <a:stretch/>
        </p:blipFill>
        <p:spPr>
          <a:xfrm>
            <a:off x="5632925" y="3047500"/>
            <a:ext cx="328061" cy="117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337f8309f0a_0_43"/>
          <p:cNvPicPr preferRelativeResize="0"/>
          <p:nvPr/>
        </p:nvPicPr>
        <p:blipFill rotWithShape="1">
          <a:blip r:embed="rId4">
            <a:alphaModFix/>
          </a:blip>
          <a:srcRect b="0" l="21692" r="63056" t="0"/>
          <a:stretch/>
        </p:blipFill>
        <p:spPr>
          <a:xfrm>
            <a:off x="7653721" y="3003038"/>
            <a:ext cx="191899" cy="117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337f8309f0a_0_43"/>
          <p:cNvPicPr preferRelativeResize="0"/>
          <p:nvPr/>
        </p:nvPicPr>
        <p:blipFill rotWithShape="1">
          <a:blip r:embed="rId4">
            <a:alphaModFix/>
          </a:blip>
          <a:srcRect b="0" l="39056" r="33270" t="0"/>
          <a:stretch/>
        </p:blipFill>
        <p:spPr>
          <a:xfrm>
            <a:off x="6863447" y="3003038"/>
            <a:ext cx="348202" cy="117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337f8309f0a_0_43"/>
          <p:cNvPicPr preferRelativeResize="0"/>
          <p:nvPr/>
        </p:nvPicPr>
        <p:blipFill rotWithShape="1">
          <a:blip r:embed="rId4">
            <a:alphaModFix/>
          </a:blip>
          <a:srcRect b="0" l="63057" r="0" t="0"/>
          <a:stretch/>
        </p:blipFill>
        <p:spPr>
          <a:xfrm>
            <a:off x="8287682" y="2962750"/>
            <a:ext cx="464851" cy="1179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7" name="Google Shape;757;g337f8309f0a_0_43"/>
          <p:cNvCxnSpPr>
            <a:stCxn id="749" idx="2"/>
            <a:endCxn id="753" idx="0"/>
          </p:cNvCxnSpPr>
          <p:nvPr/>
        </p:nvCxnSpPr>
        <p:spPr>
          <a:xfrm flipH="1">
            <a:off x="5797088" y="2315590"/>
            <a:ext cx="1314000" cy="7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8" name="Google Shape;758;g337f8309f0a_0_43"/>
          <p:cNvCxnSpPr>
            <a:stCxn id="749" idx="2"/>
            <a:endCxn id="755" idx="0"/>
          </p:cNvCxnSpPr>
          <p:nvPr/>
        </p:nvCxnSpPr>
        <p:spPr>
          <a:xfrm flipH="1">
            <a:off x="7037588" y="2315590"/>
            <a:ext cx="73500" cy="6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9" name="Google Shape;759;g337f8309f0a_0_43"/>
          <p:cNvCxnSpPr>
            <a:stCxn id="749" idx="2"/>
            <a:endCxn id="754" idx="0"/>
          </p:cNvCxnSpPr>
          <p:nvPr/>
        </p:nvCxnSpPr>
        <p:spPr>
          <a:xfrm>
            <a:off x="7111088" y="2315590"/>
            <a:ext cx="638700" cy="6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0" name="Google Shape;760;g337f8309f0a_0_43"/>
          <p:cNvCxnSpPr>
            <a:stCxn id="749" idx="2"/>
            <a:endCxn id="756" idx="0"/>
          </p:cNvCxnSpPr>
          <p:nvPr/>
        </p:nvCxnSpPr>
        <p:spPr>
          <a:xfrm>
            <a:off x="7111088" y="2315590"/>
            <a:ext cx="1409100" cy="64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1" name="Google Shape;761;g337f8309f0a_0_43"/>
          <p:cNvSpPr txBox="1"/>
          <p:nvPr/>
        </p:nvSpPr>
        <p:spPr>
          <a:xfrm>
            <a:off x="4683500" y="1719963"/>
            <a:ext cx="17547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1200" u="sng">
                <a:solidFill>
                  <a:srgbClr val="333333"/>
                </a:solidFill>
                <a:highlight>
                  <a:srgbClr val="FFFFFF"/>
                </a:highlight>
              </a:rPr>
              <a:t>Molde== Clase</a:t>
            </a:r>
            <a:endParaRPr b="0" i="0" sz="1200" u="sng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sng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2" name="Google Shape;762;g337f8309f0a_0_43"/>
          <p:cNvSpPr txBox="1"/>
          <p:nvPr/>
        </p:nvSpPr>
        <p:spPr>
          <a:xfrm>
            <a:off x="3843938" y="3578913"/>
            <a:ext cx="17547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1200" u="sng">
                <a:solidFill>
                  <a:srgbClr val="333333"/>
                </a:solidFill>
                <a:highlight>
                  <a:srgbClr val="FFFFFF"/>
                </a:highlight>
              </a:rPr>
              <a:t>objetos de la clase Persona</a:t>
            </a:r>
            <a:endParaRPr b="0" i="0" sz="1200" u="sng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sng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3" name="Google Shape;763;g337f8309f0a_0_43"/>
          <p:cNvSpPr txBox="1"/>
          <p:nvPr/>
        </p:nvSpPr>
        <p:spPr>
          <a:xfrm>
            <a:off x="139125" y="3106450"/>
            <a:ext cx="4807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persona1 = Persona()</a:t>
            </a:r>
            <a:endParaRPr sz="10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persona1.iniciar(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"Martín"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9868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29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9868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1.80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"Negro"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i="1" sz="1050">
              <a:solidFill>
                <a:srgbClr val="A0A1A7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persona2 = Persona()  </a:t>
            </a:r>
            <a:endParaRPr i="1" sz="1050">
              <a:solidFill>
                <a:srgbClr val="A0A1A7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persona2.iniciar(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"José"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9868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9868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1.90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"Marrón"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endParaRPr/>
          </a:p>
        </p:txBody>
      </p:sp>
      <p:sp>
        <p:nvSpPr>
          <p:cNvPr id="764" name="Google Shape;764;g337f8309f0a_0_43"/>
          <p:cNvSpPr txBox="1"/>
          <p:nvPr/>
        </p:nvSpPr>
        <p:spPr>
          <a:xfrm>
            <a:off x="214350" y="4141713"/>
            <a:ext cx="765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C184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"Persona 1: Nombre="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persona1.nombre, 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", Edad="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persona1.edad )</a:t>
            </a:r>
            <a:endParaRPr sz="10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C184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"Persona 2: Nombre="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persona2.nombre, 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", Edad="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persona2.edad)</a:t>
            </a:r>
            <a:endParaRPr sz="10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persona1.correr()</a:t>
            </a:r>
            <a:endParaRPr sz="10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persona2.correr()</a:t>
            </a:r>
            <a:endParaRPr sz="10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5" name="Google Shape;765;g337f8309f0a_0_43"/>
          <p:cNvSpPr txBox="1"/>
          <p:nvPr/>
        </p:nvSpPr>
        <p:spPr>
          <a:xfrm>
            <a:off x="432300" y="573975"/>
            <a:ext cx="17547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1200" u="sng">
                <a:solidFill>
                  <a:srgbClr val="333333"/>
                </a:solidFill>
                <a:highlight>
                  <a:srgbClr val="FFFFFF"/>
                </a:highlight>
              </a:rPr>
              <a:t>Molde== Clase</a:t>
            </a:r>
            <a:endParaRPr b="0" i="0" sz="1200" u="sng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sng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37f8309f0a_0_71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g337f8309f0a_0_71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2" name="Google Shape;772;g337f8309f0a_0_71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3" name="Google Shape;773;g337f8309f0a_0_71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4" name="Google Shape;774;g337f8309f0a_0_71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5" name="Google Shape;775;g337f8309f0a_0_71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6" name="Google Shape;776;g337f8309f0a_0_71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777" name="Google Shape;777;g337f8309f0a_0_71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POO :Clases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g337f8309f0a_0_71"/>
          <p:cNvSpPr txBox="1"/>
          <p:nvPr/>
        </p:nvSpPr>
        <p:spPr>
          <a:xfrm>
            <a:off x="741350" y="848850"/>
            <a:ext cx="49161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A626A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950">
                <a:solidFill>
                  <a:srgbClr val="4078F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950">
                <a:solidFill>
                  <a:srgbClr val="A626A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950">
                <a:solidFill>
                  <a:srgbClr val="4078F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iniciar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(self, nombrex, edadx, alturax, colorCabellox):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self.nombre = nombrex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self.edad = edadx    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self.altura = alturax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self.colorCabello = colorCabellox  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950">
                <a:solidFill>
                  <a:srgbClr val="A626A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950">
                <a:solidFill>
                  <a:srgbClr val="4078F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correr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950">
                <a:solidFill>
                  <a:srgbClr val="C184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9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f"</a:t>
            </a:r>
            <a:r>
              <a:rPr lang="es-MX" sz="950">
                <a:solidFill>
                  <a:srgbClr val="E45649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{self.nombre}</a:t>
            </a:r>
            <a:r>
              <a:rPr lang="es-MX" sz="9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está corriendo."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79" name="Google Shape;779;g337f8309f0a_0_71"/>
          <p:cNvSpPr txBox="1"/>
          <p:nvPr/>
        </p:nvSpPr>
        <p:spPr>
          <a:xfrm>
            <a:off x="432292" y="3190988"/>
            <a:ext cx="37053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1200" u="sng">
                <a:solidFill>
                  <a:srgbClr val="333333"/>
                </a:solidFill>
                <a:highlight>
                  <a:srgbClr val="FFFFFF"/>
                </a:highlight>
              </a:rPr>
              <a:t>Objetos de la clase Persona o también se le llama instanciar la clase Persona</a:t>
            </a:r>
            <a:endParaRPr b="0" i="0" sz="1200" u="sng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sng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0" name="Google Shape;780;g337f8309f0a_0_71"/>
          <p:cNvSpPr txBox="1"/>
          <p:nvPr/>
        </p:nvSpPr>
        <p:spPr>
          <a:xfrm>
            <a:off x="296900" y="3624788"/>
            <a:ext cx="4807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persona1 = Persona()</a:t>
            </a:r>
            <a:endParaRPr sz="10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persona1.iniciar(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"Martín"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9868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29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9868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1.80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"Negro"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i="1" sz="1050">
              <a:solidFill>
                <a:srgbClr val="A0A1A7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persona2 = Persona()  </a:t>
            </a:r>
            <a:endParaRPr i="1" sz="1050">
              <a:solidFill>
                <a:srgbClr val="A0A1A7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persona2.iniciar(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"José"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9868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9868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1.90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"Marrón"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sz="10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persona2.pintarse(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"azul"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i="1" sz="1050">
              <a:solidFill>
                <a:srgbClr val="A0A1A7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</p:txBody>
      </p:sp>
      <p:sp>
        <p:nvSpPr>
          <p:cNvPr id="781" name="Google Shape;781;g337f8309f0a_0_71"/>
          <p:cNvSpPr txBox="1"/>
          <p:nvPr/>
        </p:nvSpPr>
        <p:spPr>
          <a:xfrm>
            <a:off x="432300" y="573975"/>
            <a:ext cx="17547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1200" u="sng">
                <a:solidFill>
                  <a:srgbClr val="333333"/>
                </a:solidFill>
                <a:highlight>
                  <a:srgbClr val="FFFFFF"/>
                </a:highlight>
              </a:rPr>
              <a:t>Molde== Clase</a:t>
            </a:r>
            <a:endParaRPr b="0" i="0" sz="1200" u="sng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sng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2" name="Google Shape;782;g337f8309f0a_0_71"/>
          <p:cNvSpPr txBox="1"/>
          <p:nvPr/>
        </p:nvSpPr>
        <p:spPr>
          <a:xfrm>
            <a:off x="873300" y="2424825"/>
            <a:ext cx="773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1050">
                <a:solidFill>
                  <a:srgbClr val="A626A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1050">
                <a:solidFill>
                  <a:srgbClr val="4078F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pintarse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(self, nuevoColorCabello):</a:t>
            </a:r>
            <a:endParaRPr sz="10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self.colorCabello = nuevoColorCabello</a:t>
            </a:r>
            <a:endParaRPr sz="10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s-MX" sz="1050">
                <a:solidFill>
                  <a:srgbClr val="C184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f"</a:t>
            </a:r>
            <a:r>
              <a:rPr lang="es-MX" sz="1050">
                <a:solidFill>
                  <a:srgbClr val="E45649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{self.nombre}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se ha pintado el cabello de color </a:t>
            </a:r>
            <a:r>
              <a:rPr lang="es-MX" sz="1050">
                <a:solidFill>
                  <a:srgbClr val="E45649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self.colorCabello</a:t>
            </a:r>
            <a:r>
              <a:rPr lang="es-MX" sz="1050">
                <a:solidFill>
                  <a:srgbClr val="E45649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."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83" name="Google Shape;783;g337f8309f0a_0_71"/>
          <p:cNvPicPr preferRelativeResize="0"/>
          <p:nvPr/>
        </p:nvPicPr>
        <p:blipFill rotWithShape="1">
          <a:blip r:embed="rId3">
            <a:alphaModFix/>
          </a:blip>
          <a:srcRect b="0" l="36316" r="34288" t="0"/>
          <a:stretch/>
        </p:blipFill>
        <p:spPr>
          <a:xfrm>
            <a:off x="6889695" y="3458094"/>
            <a:ext cx="417758" cy="1281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g337f8309f0a_0_71"/>
          <p:cNvPicPr preferRelativeResize="0"/>
          <p:nvPr/>
        </p:nvPicPr>
        <p:blipFill rotWithShape="1">
          <a:blip r:embed="rId4">
            <a:alphaModFix/>
          </a:blip>
          <a:srcRect b="0" l="51930" r="0" t="0"/>
          <a:stretch/>
        </p:blipFill>
        <p:spPr>
          <a:xfrm>
            <a:off x="7879637" y="3407052"/>
            <a:ext cx="494107" cy="1383814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g337f8309f0a_0_71"/>
          <p:cNvSpPr txBox="1"/>
          <p:nvPr/>
        </p:nvSpPr>
        <p:spPr>
          <a:xfrm>
            <a:off x="6286325" y="3107607"/>
            <a:ext cx="9282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700" u="sng">
                <a:solidFill>
                  <a:srgbClr val="333333"/>
                </a:solidFill>
                <a:highlight>
                  <a:srgbClr val="FFFFFF"/>
                </a:highlight>
              </a:rPr>
              <a:t>Estado  inicial</a:t>
            </a:r>
            <a:endParaRPr b="0" i="0" sz="700" u="sng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sng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6" name="Google Shape;786;g337f8309f0a_0_71"/>
          <p:cNvSpPr txBox="1"/>
          <p:nvPr/>
        </p:nvSpPr>
        <p:spPr>
          <a:xfrm>
            <a:off x="7520832" y="3082091"/>
            <a:ext cx="9282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700" u="sng">
                <a:solidFill>
                  <a:srgbClr val="333333"/>
                </a:solidFill>
                <a:highlight>
                  <a:srgbClr val="FFFFFF"/>
                </a:highlight>
              </a:rPr>
              <a:t>Estado  Final</a:t>
            </a:r>
            <a:endParaRPr b="0" i="0" sz="700" u="sng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sng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87" name="Google Shape;787;g337f8309f0a_0_71"/>
          <p:cNvPicPr preferRelativeResize="0"/>
          <p:nvPr/>
        </p:nvPicPr>
        <p:blipFill rotWithShape="1">
          <a:blip r:embed="rId3">
            <a:alphaModFix/>
          </a:blip>
          <a:srcRect b="0" l="39056" r="33270" t="0"/>
          <a:stretch/>
        </p:blipFill>
        <p:spPr>
          <a:xfrm>
            <a:off x="6924472" y="3521200"/>
            <a:ext cx="348202" cy="117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37f8309f0a_0_92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g337f8309f0a_0_92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4" name="Google Shape;794;g337f8309f0a_0_92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5" name="Google Shape;795;g337f8309f0a_0_92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6" name="Google Shape;796;g337f8309f0a_0_92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7" name="Google Shape;797;g337f8309f0a_0_92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8" name="Google Shape;798;g337f8309f0a_0_92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799" name="Google Shape;799;g337f8309f0a_0_92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POO :Constructor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g337f8309f0a_0_92"/>
          <p:cNvSpPr txBox="1"/>
          <p:nvPr/>
        </p:nvSpPr>
        <p:spPr>
          <a:xfrm>
            <a:off x="242750" y="1883400"/>
            <a:ext cx="49161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A626A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950">
                <a:solidFill>
                  <a:srgbClr val="4078F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950">
                <a:solidFill>
                  <a:srgbClr val="A626A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950">
                <a:solidFill>
                  <a:srgbClr val="4078F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iniciar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(self, nombrex, edadx, alturax, colorCabellox):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self.nombre = nombrex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self.edad = edadx    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self.altura = alturax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self.colorCabello = colorCabellox  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950">
                <a:solidFill>
                  <a:srgbClr val="A626A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950">
                <a:solidFill>
                  <a:srgbClr val="4078F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correr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950">
                <a:solidFill>
                  <a:srgbClr val="C184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9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f"</a:t>
            </a:r>
            <a:r>
              <a:rPr lang="es-MX" sz="950">
                <a:solidFill>
                  <a:srgbClr val="E45649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{self.nombre}</a:t>
            </a:r>
            <a:r>
              <a:rPr lang="es-MX" sz="9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está corriendo."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/>
          </a:p>
        </p:txBody>
      </p:sp>
      <p:sp>
        <p:nvSpPr>
          <p:cNvPr id="801" name="Google Shape;801;g337f8309f0a_0_92"/>
          <p:cNvSpPr txBox="1"/>
          <p:nvPr/>
        </p:nvSpPr>
        <p:spPr>
          <a:xfrm>
            <a:off x="432292" y="3460013"/>
            <a:ext cx="37053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200" u="sng">
                <a:solidFill>
                  <a:srgbClr val="333333"/>
                </a:solidFill>
                <a:highlight>
                  <a:srgbClr val="FFFFFF"/>
                </a:highlight>
              </a:rPr>
              <a:t>Instancias</a:t>
            </a:r>
            <a:endParaRPr b="1" i="0" sz="1800" u="sng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2" name="Google Shape;802;g337f8309f0a_0_92"/>
          <p:cNvSpPr txBox="1"/>
          <p:nvPr/>
        </p:nvSpPr>
        <p:spPr>
          <a:xfrm>
            <a:off x="296900" y="3767713"/>
            <a:ext cx="4807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persona1 = Persona()</a:t>
            </a:r>
            <a:endParaRPr sz="10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persona1.iniciar(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"Martín"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9868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29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9868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1.80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"Negro"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i="1" sz="1050">
              <a:solidFill>
                <a:srgbClr val="A0A1A7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persona2 = Persona()  </a:t>
            </a:r>
            <a:endParaRPr i="1" sz="1050">
              <a:solidFill>
                <a:srgbClr val="A0A1A7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persona2.iniciar(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"José"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9868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9868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1.90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"Marrón"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/>
          </a:p>
        </p:txBody>
      </p:sp>
      <p:sp>
        <p:nvSpPr>
          <p:cNvPr id="803" name="Google Shape;803;g337f8309f0a_0_92"/>
          <p:cNvSpPr txBox="1"/>
          <p:nvPr/>
        </p:nvSpPr>
        <p:spPr>
          <a:xfrm>
            <a:off x="432300" y="573975"/>
            <a:ext cx="17547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1200" u="sng">
                <a:solidFill>
                  <a:srgbClr val="333333"/>
                </a:solidFill>
                <a:highlight>
                  <a:srgbClr val="FFFFFF"/>
                </a:highlight>
              </a:rPr>
              <a:t>Que es?</a:t>
            </a:r>
            <a:endParaRPr b="0" i="0" sz="1200" u="sng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sng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4" name="Google Shape;804;g337f8309f0a_0_92"/>
          <p:cNvSpPr txBox="1"/>
          <p:nvPr/>
        </p:nvSpPr>
        <p:spPr>
          <a:xfrm>
            <a:off x="432300" y="931925"/>
            <a:ext cx="7823100" cy="7941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500"/>
              </a:spcAft>
              <a:buNone/>
            </a:pPr>
            <a:r>
              <a:rPr lang="es-MX" sz="1200">
                <a:solidFill>
                  <a:srgbClr val="0D0D0D"/>
                </a:solidFill>
                <a:highlight>
                  <a:srgbClr val="FFFFFF"/>
                </a:highlight>
              </a:rPr>
              <a:t>Un constructor es un método especial que se utiliza para inicializar un objeto al momento de su creación.La gran ventaja que tiene con respecto a un metodo normal es que el método especial </a:t>
            </a:r>
            <a:r>
              <a:rPr lang="es-MX" sz="1050">
                <a:solidFill>
                  <a:srgbClr val="0D0D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s-MX" sz="1200">
                <a:solidFill>
                  <a:srgbClr val="0D0D0D"/>
                </a:solidFill>
                <a:highlight>
                  <a:srgbClr val="FFFFFF"/>
                </a:highlight>
              </a:rPr>
              <a:t>, que se llama automáticamente cuando se crea un nuevo objeto.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cxnSp>
        <p:nvCxnSpPr>
          <p:cNvPr id="805" name="Google Shape;805;g337f8309f0a_0_92"/>
          <p:cNvCxnSpPr/>
          <p:nvPr/>
        </p:nvCxnSpPr>
        <p:spPr>
          <a:xfrm>
            <a:off x="5005775" y="1822825"/>
            <a:ext cx="32400" cy="29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6" name="Google Shape;806;g337f8309f0a_0_92"/>
          <p:cNvPicPr preferRelativeResize="0"/>
          <p:nvPr/>
        </p:nvPicPr>
        <p:blipFill rotWithShape="1">
          <a:blip r:embed="rId3">
            <a:alphaModFix/>
          </a:blip>
          <a:srcRect b="0" l="36316" r="34288" t="0"/>
          <a:stretch/>
        </p:blipFill>
        <p:spPr>
          <a:xfrm>
            <a:off x="9350276" y="2165563"/>
            <a:ext cx="581074" cy="1852273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g337f8309f0a_0_92"/>
          <p:cNvSpPr txBox="1"/>
          <p:nvPr/>
        </p:nvSpPr>
        <p:spPr>
          <a:xfrm>
            <a:off x="5087050" y="1831263"/>
            <a:ext cx="49161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A626A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950">
                <a:solidFill>
                  <a:srgbClr val="4078F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950">
                <a:solidFill>
                  <a:srgbClr val="A626A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950">
                <a:solidFill>
                  <a:srgbClr val="4078F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(self, nombrex, edadx, alturax, colorCabellox):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self.nombre = nombrex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self.edad = edadx    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self.altura = alturax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self.colorCabello = colorCabellox    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MX" sz="950">
                <a:solidFill>
                  <a:srgbClr val="A626A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MX" sz="950">
                <a:solidFill>
                  <a:srgbClr val="4078F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correr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sz="9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MX" sz="950">
                <a:solidFill>
                  <a:srgbClr val="C184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MX" sz="9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f"</a:t>
            </a:r>
            <a:r>
              <a:rPr lang="es-MX" sz="950">
                <a:solidFill>
                  <a:srgbClr val="E45649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{self.nombre}</a:t>
            </a:r>
            <a:r>
              <a:rPr lang="es-MX" sz="9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está corriendo."</a:t>
            </a:r>
            <a:r>
              <a:rPr lang="es-MX" sz="9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/>
          </a:p>
        </p:txBody>
      </p:sp>
      <p:sp>
        <p:nvSpPr>
          <p:cNvPr id="808" name="Google Shape;808;g337f8309f0a_0_92"/>
          <p:cNvSpPr txBox="1"/>
          <p:nvPr/>
        </p:nvSpPr>
        <p:spPr>
          <a:xfrm>
            <a:off x="5276592" y="3407875"/>
            <a:ext cx="37053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200" u="sng">
                <a:solidFill>
                  <a:srgbClr val="333333"/>
                </a:solidFill>
                <a:highlight>
                  <a:srgbClr val="FFFFFF"/>
                </a:highlight>
              </a:rPr>
              <a:t>Instancias</a:t>
            </a:r>
            <a:endParaRPr b="1" i="0" sz="1800" u="sng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9" name="Google Shape;809;g337f8309f0a_0_92"/>
          <p:cNvSpPr txBox="1"/>
          <p:nvPr/>
        </p:nvSpPr>
        <p:spPr>
          <a:xfrm>
            <a:off x="5141200" y="3715575"/>
            <a:ext cx="4807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persona1 = Persona(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"Martín"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9868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29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9868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1.80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"Negro"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383A42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i="1" sz="1050">
              <a:solidFill>
                <a:srgbClr val="A0A1A7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persona2 = Persona(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"José"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9868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98680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1.90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MX" sz="1050">
                <a:solidFill>
                  <a:srgbClr val="50A14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"Marrón"</a:t>
            </a:r>
            <a:r>
              <a:rPr lang="es-MX" sz="1050">
                <a:solidFill>
                  <a:srgbClr val="383A42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/>
          </a:p>
        </p:txBody>
      </p:sp>
      <p:sp>
        <p:nvSpPr>
          <p:cNvPr id="810" name="Google Shape;810;g337f8309f0a_0_92"/>
          <p:cNvSpPr txBox="1"/>
          <p:nvPr/>
        </p:nvSpPr>
        <p:spPr>
          <a:xfrm>
            <a:off x="606200" y="1673300"/>
            <a:ext cx="17547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1200" u="sng">
                <a:solidFill>
                  <a:srgbClr val="333333"/>
                </a:solidFill>
                <a:highlight>
                  <a:srgbClr val="FFFFFF"/>
                </a:highlight>
              </a:rPr>
              <a:t>sin</a:t>
            </a:r>
            <a:endParaRPr b="0" i="0" sz="1200" u="sng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sng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1" name="Google Shape;811;g337f8309f0a_0_92"/>
          <p:cNvSpPr txBox="1"/>
          <p:nvPr/>
        </p:nvSpPr>
        <p:spPr>
          <a:xfrm>
            <a:off x="5697675" y="1618425"/>
            <a:ext cx="17547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1200" u="sng">
                <a:solidFill>
                  <a:srgbClr val="333333"/>
                </a:solidFill>
                <a:highlight>
                  <a:srgbClr val="FFFFFF"/>
                </a:highlight>
              </a:rPr>
              <a:t>con</a:t>
            </a:r>
            <a:endParaRPr b="0" i="0" sz="1200" u="sng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sng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37f8309f0a_0_227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g337f8309f0a_0_227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8" name="Google Shape;818;g337f8309f0a_0_227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9" name="Google Shape;819;g337f8309f0a_0_227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0" name="Google Shape;820;g337f8309f0a_0_227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1" name="Google Shape;821;g337f8309f0a_0_227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22" name="Google Shape;822;g337f8309f0a_0_227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823" name="Google Shape;823;g337f8309f0a_0_227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Repaso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4" name="Google Shape;824;g337f8309f0a_0_227"/>
          <p:cNvPicPr preferRelativeResize="0"/>
          <p:nvPr/>
        </p:nvPicPr>
        <p:blipFill rotWithShape="1">
          <a:blip r:embed="rId3">
            <a:alphaModFix/>
          </a:blip>
          <a:srcRect b="0" l="11384" r="10636" t="0"/>
          <a:stretch/>
        </p:blipFill>
        <p:spPr>
          <a:xfrm>
            <a:off x="1588599" y="749850"/>
            <a:ext cx="5373002" cy="393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64810ec42_0_3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g3164810ec42_0_3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g3164810ec42_0_3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g3164810ec42_0_3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g3164810ec42_0_3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g3164810ec42_0_3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" name="Google Shape;103;g3164810ec42_0_3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cxnSp>
      <p:sp>
        <p:nvSpPr>
          <p:cNvPr id="104" name="Google Shape;104;g3164810ec42_0_3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Introducción a Pygame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3164810ec42_0_3"/>
          <p:cNvSpPr txBox="1"/>
          <p:nvPr/>
        </p:nvSpPr>
        <p:spPr>
          <a:xfrm>
            <a:off x="355275" y="1172125"/>
            <a:ext cx="6921000" cy="66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Es una biblioteca de Python para el desarrollo de videojuegos.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Proporciona herramientas para gráficos, sonido y entrada de usuario.</a:t>
            </a:r>
            <a:endParaRPr b="0" i="0" sz="1200" u="none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g3164810ec42_0_3"/>
          <p:cNvSpPr txBox="1"/>
          <p:nvPr/>
        </p:nvSpPr>
        <p:spPr>
          <a:xfrm>
            <a:off x="516700" y="749275"/>
            <a:ext cx="18420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Que es Pygame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g3164810ec42_0_3"/>
          <p:cNvSpPr txBox="1"/>
          <p:nvPr/>
        </p:nvSpPr>
        <p:spPr>
          <a:xfrm>
            <a:off x="626050" y="1839025"/>
            <a:ext cx="26472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Porque usar </a:t>
            </a: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Pygame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g3164810ec42_0_3"/>
          <p:cNvSpPr txBox="1"/>
          <p:nvPr/>
        </p:nvSpPr>
        <p:spPr>
          <a:xfrm>
            <a:off x="516700" y="2441675"/>
            <a:ext cx="6921000" cy="66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Fácil de aprender.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Compatible con múltiples plataformas.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2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Gran comunidad de soporte.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37f8309f0a_0_203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g337f8309f0a_0_203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1" name="Google Shape;831;g337f8309f0a_0_203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2" name="Google Shape;832;g337f8309f0a_0_203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3" name="Google Shape;833;g337f8309f0a_0_203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4" name="Google Shape;834;g337f8309f0a_0_203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5" name="Google Shape;835;g337f8309f0a_0_203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836" name="Google Shape;836;g337f8309f0a_0_203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Encontrando clases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g337f8309f0a_0_203"/>
          <p:cNvSpPr txBox="1"/>
          <p:nvPr/>
        </p:nvSpPr>
        <p:spPr>
          <a:xfrm>
            <a:off x="245450" y="1088050"/>
            <a:ext cx="5985900" cy="5388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/>
              <a:t>link: </a:t>
            </a:r>
            <a:r>
              <a:rPr b="1" lang="es-MX" sz="1100" u="sng">
                <a:solidFill>
                  <a:schemeClr val="hlink"/>
                </a:solidFill>
                <a:hlinkClick r:id="rId3"/>
              </a:rPr>
              <a:t>https://github.com/yussefomar/pygame/blob/main/monoV3.py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38" name="Google Shape;838;g337f8309f0a_0_203"/>
          <p:cNvSpPr txBox="1"/>
          <p:nvPr/>
        </p:nvSpPr>
        <p:spPr>
          <a:xfrm>
            <a:off x="328000" y="663550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Que clases encuentran en este </a:t>
            </a:r>
            <a:r>
              <a:rPr lang="es-MX" sz="1300" u="sng"/>
              <a:t>código</a:t>
            </a:r>
            <a:r>
              <a:rPr lang="es-MX" sz="1300" u="sng"/>
              <a:t>?</a:t>
            </a:r>
            <a:endParaRPr sz="1300" u="sng"/>
          </a:p>
        </p:txBody>
      </p:sp>
      <p:pic>
        <p:nvPicPr>
          <p:cNvPr id="839" name="Google Shape;839;g337f8309f0a_0_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088" y="862425"/>
            <a:ext cx="2881875" cy="28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37f8309f0a_0_262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5" name="Google Shape;845;g337f8309f0a_0_262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6" name="Google Shape;846;g337f8309f0a_0_262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7" name="Google Shape;847;g337f8309f0a_0_262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8" name="Google Shape;848;g337f8309f0a_0_262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9" name="Google Shape;849;g337f8309f0a_0_262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50" name="Google Shape;850;g337f8309f0a_0_262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851" name="Google Shape;851;g337f8309f0a_0_262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Encontrando clases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g337f8309f0a_0_262"/>
          <p:cNvSpPr txBox="1"/>
          <p:nvPr/>
        </p:nvSpPr>
        <p:spPr>
          <a:xfrm>
            <a:off x="245450" y="1088050"/>
            <a:ext cx="5985900" cy="5388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/>
              <a:t>link: </a:t>
            </a:r>
            <a:r>
              <a:rPr b="1" lang="es-MX" sz="1100" u="sng">
                <a:solidFill>
                  <a:schemeClr val="hlink"/>
                </a:solidFill>
                <a:hlinkClick r:id="rId3"/>
              </a:rPr>
              <a:t>https://github.com/yussefomar/pygame/blob/main/monoV3.py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53" name="Google Shape;853;g337f8309f0a_0_262"/>
          <p:cNvSpPr txBox="1"/>
          <p:nvPr/>
        </p:nvSpPr>
        <p:spPr>
          <a:xfrm>
            <a:off x="328000" y="663550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Que clases encuentran en este código?</a:t>
            </a:r>
            <a:endParaRPr sz="1300" u="sng"/>
          </a:p>
        </p:txBody>
      </p:sp>
      <p:pic>
        <p:nvPicPr>
          <p:cNvPr id="854" name="Google Shape;854;g337f8309f0a_0_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088" y="862425"/>
            <a:ext cx="2881875" cy="2881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g337f8309f0a_0_262"/>
          <p:cNvSpPr txBox="1"/>
          <p:nvPr/>
        </p:nvSpPr>
        <p:spPr>
          <a:xfrm>
            <a:off x="319963" y="1754325"/>
            <a:ext cx="5397300" cy="384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Encontramos la clase Fondo y la clase Personaje(Donkingkong)</a:t>
            </a:r>
            <a:endParaRPr sz="1300"/>
          </a:p>
        </p:txBody>
      </p:sp>
      <p:sp>
        <p:nvSpPr>
          <p:cNvPr id="856" name="Google Shape;856;g337f8309f0a_0_262"/>
          <p:cNvSpPr txBox="1"/>
          <p:nvPr/>
        </p:nvSpPr>
        <p:spPr>
          <a:xfrm>
            <a:off x="245450" y="2323250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Qué</a:t>
            </a:r>
            <a:r>
              <a:rPr lang="es-MX" sz="1300" u="sng"/>
              <a:t> atributos y </a:t>
            </a:r>
            <a:r>
              <a:rPr lang="es-MX" sz="1300" u="sng"/>
              <a:t>métodos</a:t>
            </a:r>
            <a:r>
              <a:rPr lang="es-MX" sz="1300" u="sng"/>
              <a:t> tendria fondo?</a:t>
            </a:r>
            <a:endParaRPr sz="1300" u="sng"/>
          </a:p>
        </p:txBody>
      </p:sp>
      <p:sp>
        <p:nvSpPr>
          <p:cNvPr id="857" name="Google Shape;857;g337f8309f0a_0_262"/>
          <p:cNvSpPr txBox="1"/>
          <p:nvPr/>
        </p:nvSpPr>
        <p:spPr>
          <a:xfrm>
            <a:off x="296900" y="3470150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Qué</a:t>
            </a:r>
            <a:r>
              <a:rPr lang="es-MX" sz="1300" u="sng"/>
              <a:t> atributos y métodos tendria Donkingkong?</a:t>
            </a:r>
            <a:endParaRPr sz="1300" u="sng"/>
          </a:p>
        </p:txBody>
      </p:sp>
      <p:sp>
        <p:nvSpPr>
          <p:cNvPr id="858" name="Google Shape;858;g337f8309f0a_0_262"/>
          <p:cNvSpPr txBox="1"/>
          <p:nvPr/>
        </p:nvSpPr>
        <p:spPr>
          <a:xfrm>
            <a:off x="371338" y="2845100"/>
            <a:ext cx="5397300" cy="585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atributos: superficie, carga, posicion x e y ,  el ancho y alto.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metodos:---</a:t>
            </a:r>
            <a:endParaRPr sz="1300"/>
          </a:p>
        </p:txBody>
      </p:sp>
      <p:sp>
        <p:nvSpPr>
          <p:cNvPr id="859" name="Google Shape;859;g337f8309f0a_0_262"/>
          <p:cNvSpPr txBox="1"/>
          <p:nvPr/>
        </p:nvSpPr>
        <p:spPr>
          <a:xfrm>
            <a:off x="371338" y="3929350"/>
            <a:ext cx="5397300" cy="78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atributos: </a:t>
            </a:r>
            <a:r>
              <a:rPr lang="es-MX" sz="1300"/>
              <a:t>superficie, </a:t>
            </a:r>
            <a:r>
              <a:rPr lang="es-MX" sz="1300">
                <a:solidFill>
                  <a:schemeClr val="accent4"/>
                </a:solidFill>
              </a:rPr>
              <a:t>velocidad</a:t>
            </a:r>
            <a:r>
              <a:rPr lang="es-MX" sz="1300"/>
              <a:t>, carga, posicion x e y ,  el ancho y alto.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metodos:  actualizar posicion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 </a:t>
            </a:r>
            <a:endParaRPr sz="13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37f8309f0a_0_281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5" name="Google Shape;865;g337f8309f0a_0_281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6" name="Google Shape;866;g337f8309f0a_0_281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7" name="Google Shape;867;g337f8309f0a_0_281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8" name="Google Shape;868;g337f8309f0a_0_281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9" name="Google Shape;869;g337f8309f0a_0_281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0" name="Google Shape;870;g337f8309f0a_0_281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871" name="Google Shape;871;g337f8309f0a_0_281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Encontrando clases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g337f8309f0a_0_281"/>
          <p:cNvSpPr txBox="1"/>
          <p:nvPr/>
        </p:nvSpPr>
        <p:spPr>
          <a:xfrm>
            <a:off x="245450" y="993975"/>
            <a:ext cx="5985900" cy="3540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/>
              <a:t>link: </a:t>
            </a:r>
            <a:r>
              <a:rPr b="1" lang="es-MX" sz="1100" u="sng">
                <a:solidFill>
                  <a:schemeClr val="hlink"/>
                </a:solidFill>
                <a:hlinkClick r:id="rId3"/>
              </a:rPr>
              <a:t>https://github.com/yussefomar/pygame/blob/main/monoV3.py</a:t>
            </a:r>
            <a:endParaRPr sz="1200"/>
          </a:p>
        </p:txBody>
      </p:sp>
      <p:sp>
        <p:nvSpPr>
          <p:cNvPr id="873" name="Google Shape;873;g337f8309f0a_0_281"/>
          <p:cNvSpPr txBox="1"/>
          <p:nvPr/>
        </p:nvSpPr>
        <p:spPr>
          <a:xfrm>
            <a:off x="328000" y="569475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Fondo sin orientado a objeto</a:t>
            </a:r>
            <a:endParaRPr sz="1300" u="sng"/>
          </a:p>
        </p:txBody>
      </p:sp>
      <p:sp>
        <p:nvSpPr>
          <p:cNvPr id="874" name="Google Shape;874;g337f8309f0a_0_281"/>
          <p:cNvSpPr txBox="1"/>
          <p:nvPr/>
        </p:nvSpPr>
        <p:spPr>
          <a:xfrm>
            <a:off x="245450" y="1445688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Fondo orientado a objeto</a:t>
            </a:r>
            <a:endParaRPr sz="1300" u="sng"/>
          </a:p>
        </p:txBody>
      </p:sp>
      <p:sp>
        <p:nvSpPr>
          <p:cNvPr id="875" name="Google Shape;875;g337f8309f0a_0_281"/>
          <p:cNvSpPr txBox="1"/>
          <p:nvPr/>
        </p:nvSpPr>
        <p:spPr>
          <a:xfrm>
            <a:off x="327988" y="1928325"/>
            <a:ext cx="5397300" cy="384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link: </a:t>
            </a:r>
            <a:r>
              <a:rPr lang="es-MX" sz="1300" u="sng">
                <a:solidFill>
                  <a:schemeClr val="hlink"/>
                </a:solidFill>
                <a:hlinkClick r:id="rId4"/>
              </a:rPr>
              <a:t>https://github.com/yussefomar/pygame/blob/main/monoV4.py</a:t>
            </a:r>
            <a:endParaRPr sz="1300"/>
          </a:p>
        </p:txBody>
      </p:sp>
      <p:sp>
        <p:nvSpPr>
          <p:cNvPr id="876" name="Google Shape;876;g337f8309f0a_0_281"/>
          <p:cNvSpPr txBox="1"/>
          <p:nvPr/>
        </p:nvSpPr>
        <p:spPr>
          <a:xfrm>
            <a:off x="296900" y="2432900"/>
            <a:ext cx="5204100" cy="170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188038"/>
                </a:solidFill>
              </a:rPr>
              <a:t>class</a:t>
            </a:r>
            <a:r>
              <a:rPr lang="es-MX" sz="1100"/>
              <a:t> Fondo</a:t>
            </a:r>
            <a:r>
              <a:rPr lang="es-MX" sz="1100">
                <a:solidFill>
                  <a:srgbClr val="188038"/>
                </a:solidFill>
              </a:rPr>
              <a:t>(</a:t>
            </a:r>
            <a:r>
              <a:rPr lang="es-MX" sz="1100"/>
              <a:t>pygame.sprite.Sprite</a:t>
            </a:r>
            <a:r>
              <a:rPr lang="es-MX" sz="1100">
                <a:solidFill>
                  <a:srgbClr val="188038"/>
                </a:solidFill>
              </a:rPr>
              <a:t>)</a:t>
            </a:r>
            <a:r>
              <a:rPr lang="es-MX" sz="1100"/>
              <a:t>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  </a:t>
            </a:r>
            <a:r>
              <a:rPr lang="es-MX" sz="1100">
                <a:solidFill>
                  <a:srgbClr val="188038"/>
                </a:solidFill>
              </a:rPr>
              <a:t> def </a:t>
            </a:r>
            <a:r>
              <a:rPr lang="es-MX" sz="1100"/>
              <a:t>__init__</a:t>
            </a:r>
            <a:r>
              <a:rPr lang="es-MX" sz="1100">
                <a:solidFill>
                  <a:srgbClr val="188038"/>
                </a:solidFill>
              </a:rPr>
              <a:t>(</a:t>
            </a:r>
            <a:r>
              <a:rPr lang="es-MX" sz="1100"/>
              <a:t>self,ruta,posx,posy, width, height</a:t>
            </a:r>
            <a:r>
              <a:rPr lang="es-MX" sz="1100">
                <a:solidFill>
                  <a:srgbClr val="188038"/>
                </a:solidFill>
              </a:rPr>
              <a:t>)</a:t>
            </a:r>
            <a:r>
              <a:rPr lang="es-MX" sz="1100"/>
              <a:t>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       pygame.sprite.Sprite.__init__</a:t>
            </a:r>
            <a:r>
              <a:rPr lang="es-MX" sz="1100">
                <a:solidFill>
                  <a:srgbClr val="188038"/>
                </a:solidFill>
              </a:rPr>
              <a:t>(</a:t>
            </a:r>
            <a:r>
              <a:rPr lang="es-MX" sz="1100"/>
              <a:t>self</a:t>
            </a:r>
            <a:r>
              <a:rPr lang="es-MX" sz="1100">
                <a:solidFill>
                  <a:srgbClr val="188038"/>
                </a:solidFill>
              </a:rPr>
              <a:t>)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       self.carga </a:t>
            </a:r>
            <a:r>
              <a:rPr lang="es-MX" sz="1100">
                <a:solidFill>
                  <a:srgbClr val="188038"/>
                </a:solidFill>
              </a:rPr>
              <a:t>=</a:t>
            </a:r>
            <a:r>
              <a:rPr lang="es-MX" sz="1100"/>
              <a:t> pygame.image.load</a:t>
            </a:r>
            <a:r>
              <a:rPr lang="es-MX" sz="1100">
                <a:solidFill>
                  <a:srgbClr val="188038"/>
                </a:solidFill>
              </a:rPr>
              <a:t>(</a:t>
            </a:r>
            <a:r>
              <a:rPr lang="es-MX" sz="1100"/>
              <a:t>ruta</a:t>
            </a:r>
            <a:r>
              <a:rPr lang="es-MX" sz="1100">
                <a:solidFill>
                  <a:srgbClr val="188038"/>
                </a:solidFill>
              </a:rPr>
              <a:t>) 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       self.superficie </a:t>
            </a:r>
            <a:r>
              <a:rPr lang="es-MX" sz="1100">
                <a:solidFill>
                  <a:srgbClr val="188038"/>
                </a:solidFill>
              </a:rPr>
              <a:t>=</a:t>
            </a:r>
            <a:r>
              <a:rPr lang="es-MX" sz="1100"/>
              <a:t> pygame.transform.scale</a:t>
            </a:r>
            <a:r>
              <a:rPr lang="es-MX" sz="1100">
                <a:solidFill>
                  <a:srgbClr val="188038"/>
                </a:solidFill>
              </a:rPr>
              <a:t>(</a:t>
            </a:r>
            <a:r>
              <a:rPr lang="es-MX" sz="1100"/>
              <a:t>self.carga, (width, height)</a:t>
            </a:r>
            <a:r>
              <a:rPr lang="es-MX" sz="1100">
                <a:solidFill>
                  <a:srgbClr val="188038"/>
                </a:solidFill>
              </a:rPr>
              <a:t>)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       self.posx</a:t>
            </a:r>
            <a:r>
              <a:rPr lang="es-MX" sz="1100">
                <a:solidFill>
                  <a:srgbClr val="188038"/>
                </a:solidFill>
              </a:rPr>
              <a:t>=</a:t>
            </a:r>
            <a:r>
              <a:rPr lang="es-MX" sz="1100"/>
              <a:t>posx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       self.posy</a:t>
            </a:r>
            <a:r>
              <a:rPr lang="es-MX" sz="1100">
                <a:solidFill>
                  <a:srgbClr val="188038"/>
                </a:solidFill>
              </a:rPr>
              <a:t>=</a:t>
            </a:r>
            <a:r>
              <a:rPr lang="es-MX" sz="1100"/>
              <a:t>posy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       self.ancho</a:t>
            </a:r>
            <a:r>
              <a:rPr lang="es-MX" sz="1100">
                <a:solidFill>
                  <a:srgbClr val="188038"/>
                </a:solidFill>
              </a:rPr>
              <a:t>=</a:t>
            </a:r>
            <a:r>
              <a:rPr lang="es-MX" sz="1100"/>
              <a:t>width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        self.alto</a:t>
            </a:r>
            <a:r>
              <a:rPr lang="es-MX" sz="1100">
                <a:solidFill>
                  <a:srgbClr val="188038"/>
                </a:solidFill>
              </a:rPr>
              <a:t>=</a:t>
            </a:r>
            <a:r>
              <a:rPr lang="es-MX" sz="1100"/>
              <a:t>height   </a:t>
            </a:r>
            <a:endParaRPr sz="1100">
              <a:solidFill>
                <a:srgbClr val="188038"/>
              </a:solidFill>
            </a:endParaRPr>
          </a:p>
        </p:txBody>
      </p:sp>
      <p:sp>
        <p:nvSpPr>
          <p:cNvPr id="877" name="Google Shape;877;g337f8309f0a_0_281"/>
          <p:cNvSpPr txBox="1"/>
          <p:nvPr/>
        </p:nvSpPr>
        <p:spPr>
          <a:xfrm>
            <a:off x="328000" y="4472325"/>
            <a:ext cx="7529400" cy="354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fondo= Fondo</a:t>
            </a:r>
            <a:r>
              <a:rPr lang="es-MX" sz="1100">
                <a:solidFill>
                  <a:srgbClr val="188038"/>
                </a:solidFill>
              </a:rPr>
              <a:t>(</a:t>
            </a:r>
            <a:r>
              <a:rPr lang="es-MX" sz="1100"/>
              <a:t>"imagenesmono/fondomonito.png",0,0,ancho,alto</a:t>
            </a:r>
            <a:r>
              <a:rPr lang="es-MX" sz="1100">
                <a:solidFill>
                  <a:srgbClr val="188038"/>
                </a:solidFill>
              </a:rPr>
              <a:t>)</a:t>
            </a:r>
            <a:endParaRPr sz="900"/>
          </a:p>
        </p:txBody>
      </p:sp>
      <p:sp>
        <p:nvSpPr>
          <p:cNvPr id="878" name="Google Shape;878;g337f8309f0a_0_281"/>
          <p:cNvSpPr txBox="1"/>
          <p:nvPr/>
        </p:nvSpPr>
        <p:spPr>
          <a:xfrm>
            <a:off x="443350" y="4141400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objeto</a:t>
            </a:r>
            <a:endParaRPr sz="1300" u="sng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337f8309f0a_0_302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4" name="Google Shape;884;g337f8309f0a_0_302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5" name="Google Shape;885;g337f8309f0a_0_302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6" name="Google Shape;886;g337f8309f0a_0_302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7" name="Google Shape;887;g337f8309f0a_0_302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8" name="Google Shape;888;g337f8309f0a_0_302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89" name="Google Shape;889;g337f8309f0a_0_302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890" name="Google Shape;890;g337f8309f0a_0_302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Encontrando clases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g337f8309f0a_0_302"/>
          <p:cNvSpPr txBox="1"/>
          <p:nvPr/>
        </p:nvSpPr>
        <p:spPr>
          <a:xfrm>
            <a:off x="214350" y="994375"/>
            <a:ext cx="5985900" cy="3540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/>
              <a:t>link: </a:t>
            </a:r>
            <a:r>
              <a:rPr b="1" lang="es-MX" sz="1100" u="sng">
                <a:solidFill>
                  <a:schemeClr val="hlink"/>
                </a:solidFill>
                <a:hlinkClick r:id="rId3"/>
              </a:rPr>
              <a:t>https://github.com/yussefomar/pygame/blob/main/monoV4.py</a:t>
            </a:r>
            <a:endParaRPr sz="1200"/>
          </a:p>
        </p:txBody>
      </p:sp>
      <p:sp>
        <p:nvSpPr>
          <p:cNvPr id="892" name="Google Shape;892;g337f8309f0a_0_302"/>
          <p:cNvSpPr txBox="1"/>
          <p:nvPr/>
        </p:nvSpPr>
        <p:spPr>
          <a:xfrm>
            <a:off x="338750" y="589475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Don king kong</a:t>
            </a:r>
            <a:r>
              <a:rPr lang="es-MX" sz="1300" u="sng"/>
              <a:t> sin orientado a objeto</a:t>
            </a:r>
            <a:endParaRPr sz="1300" u="sng"/>
          </a:p>
        </p:txBody>
      </p:sp>
      <p:sp>
        <p:nvSpPr>
          <p:cNvPr id="893" name="Google Shape;893;g337f8309f0a_0_302"/>
          <p:cNvSpPr txBox="1"/>
          <p:nvPr/>
        </p:nvSpPr>
        <p:spPr>
          <a:xfrm>
            <a:off x="296900" y="1368375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Don king kong </a:t>
            </a:r>
            <a:r>
              <a:rPr lang="es-MX" sz="1300" u="sng"/>
              <a:t> orientado a objeto</a:t>
            </a:r>
            <a:endParaRPr sz="1300" u="sng"/>
          </a:p>
        </p:txBody>
      </p:sp>
      <p:sp>
        <p:nvSpPr>
          <p:cNvPr id="894" name="Google Shape;894;g337f8309f0a_0_302"/>
          <p:cNvSpPr txBox="1"/>
          <p:nvPr/>
        </p:nvSpPr>
        <p:spPr>
          <a:xfrm>
            <a:off x="254763" y="1767600"/>
            <a:ext cx="5397300" cy="384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/>
              <a:t>link: </a:t>
            </a:r>
            <a:r>
              <a:rPr lang="es-MX" sz="1300" u="sng">
                <a:solidFill>
                  <a:schemeClr val="hlink"/>
                </a:solidFill>
                <a:hlinkClick r:id="rId4"/>
              </a:rPr>
              <a:t>https://github.com/yussefomar/pygame/blob/main/monoV5.py</a:t>
            </a:r>
            <a:endParaRPr sz="1300"/>
          </a:p>
        </p:txBody>
      </p:sp>
      <p:sp>
        <p:nvSpPr>
          <p:cNvPr id="895" name="Google Shape;895;g337f8309f0a_0_302"/>
          <p:cNvSpPr txBox="1"/>
          <p:nvPr/>
        </p:nvSpPr>
        <p:spPr>
          <a:xfrm>
            <a:off x="296900" y="2498525"/>
            <a:ext cx="4275000" cy="1723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class Donkingkong(pygame.sprite.Sprite):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def __init__(self, ruta, color, posx, posy, width, height,velocidad):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pygame.sprite.Sprite.__init__(self)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self.carga = pygame.image.load(ruta).convert()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self.carga.set_colorkey(color)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self.superficie = pygame.transform.scale(self.carga, (width, height))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self.velocidad=velocidad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self.posx = posx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self.posy = posy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self.velocidad=velocidad</a:t>
            </a:r>
            <a:endParaRPr sz="1000"/>
          </a:p>
        </p:txBody>
      </p:sp>
      <p:sp>
        <p:nvSpPr>
          <p:cNvPr id="896" name="Google Shape;896;g337f8309f0a_0_302"/>
          <p:cNvSpPr txBox="1"/>
          <p:nvPr/>
        </p:nvSpPr>
        <p:spPr>
          <a:xfrm>
            <a:off x="4912100" y="2273150"/>
            <a:ext cx="4016400" cy="2031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def update(self):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"""Actualiza la posición del personaje basado en teclas presionadas."""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teclas = pygame.key.get_pressed()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if teclas[pygame.K_LEFT]: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    self.posx = self.posx - self.velocidad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if teclas[pygame.K_RIGHT]: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    self.posx =self.posx + self.velocidad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if teclas[pygame.K_UP]: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    self.posy = self.posy - self.velocidad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if teclas[pygame.K_DOWN]: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    self.posy = self.posy +self.velocidad</a:t>
            </a:r>
            <a:endParaRPr sz="1100"/>
          </a:p>
        </p:txBody>
      </p:sp>
      <p:sp>
        <p:nvSpPr>
          <p:cNvPr id="897" name="Google Shape;897;g337f8309f0a_0_302"/>
          <p:cNvSpPr txBox="1"/>
          <p:nvPr/>
        </p:nvSpPr>
        <p:spPr>
          <a:xfrm>
            <a:off x="441525" y="2147275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clase</a:t>
            </a:r>
            <a:endParaRPr sz="1300" u="sng"/>
          </a:p>
        </p:txBody>
      </p:sp>
      <p:sp>
        <p:nvSpPr>
          <p:cNvPr id="898" name="Google Shape;898;g337f8309f0a_0_302"/>
          <p:cNvSpPr txBox="1"/>
          <p:nvPr/>
        </p:nvSpPr>
        <p:spPr>
          <a:xfrm>
            <a:off x="5014875" y="2038500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método</a:t>
            </a:r>
            <a:r>
              <a:rPr lang="es-MX" sz="1300" u="sng"/>
              <a:t> para actualizar </a:t>
            </a:r>
            <a:r>
              <a:rPr lang="es-MX" sz="1300" u="sng"/>
              <a:t>posición</a:t>
            </a:r>
            <a:endParaRPr sz="1300" u="sng"/>
          </a:p>
        </p:txBody>
      </p:sp>
      <p:sp>
        <p:nvSpPr>
          <p:cNvPr id="899" name="Google Shape;899;g337f8309f0a_0_302"/>
          <p:cNvSpPr txBox="1"/>
          <p:nvPr/>
        </p:nvSpPr>
        <p:spPr>
          <a:xfrm>
            <a:off x="214350" y="4490425"/>
            <a:ext cx="7529400" cy="323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/>
              <a:t>donkingkong = Donkingkong("imagenesmono/monito.png", COLOR_NEGRO, pos_x_don, pos_y_don, ancho, alto,velocidad)</a:t>
            </a:r>
            <a:endParaRPr sz="900"/>
          </a:p>
        </p:txBody>
      </p:sp>
      <p:sp>
        <p:nvSpPr>
          <p:cNvPr id="900" name="Google Shape;900;g337f8309f0a_0_302"/>
          <p:cNvSpPr txBox="1"/>
          <p:nvPr/>
        </p:nvSpPr>
        <p:spPr>
          <a:xfrm>
            <a:off x="645825" y="4222325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objeto</a:t>
            </a:r>
            <a:endParaRPr sz="1300" u="sng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37f8309f0a_0_332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6" name="Google Shape;906;g337f8309f0a_0_332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7" name="Google Shape;907;g337f8309f0a_0_332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8" name="Google Shape;908;g337f8309f0a_0_332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9" name="Google Shape;909;g337f8309f0a_0_332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0" name="Google Shape;910;g337f8309f0a_0_332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11" name="Google Shape;911;g337f8309f0a_0_332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912" name="Google Shape;912;g337f8309f0a_0_332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cambiando fotograma </a:t>
            </a: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según</a:t>
            </a: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la tecla presionada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g337f8309f0a_0_332"/>
          <p:cNvSpPr txBox="1"/>
          <p:nvPr/>
        </p:nvSpPr>
        <p:spPr>
          <a:xfrm>
            <a:off x="338750" y="721575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pensemos, que </a:t>
            </a:r>
            <a:r>
              <a:rPr lang="es-MX" sz="1300" u="sng"/>
              <a:t>está</a:t>
            </a:r>
            <a:r>
              <a:rPr lang="es-MX" sz="1300" u="sng"/>
              <a:t> pasando en el gifs de la derecha y que podemos hacer para simular eso?</a:t>
            </a:r>
            <a:endParaRPr sz="1300" u="sng"/>
          </a:p>
        </p:txBody>
      </p:sp>
      <p:pic>
        <p:nvPicPr>
          <p:cNvPr id="914" name="Google Shape;914;g337f8309f0a_0_332"/>
          <p:cNvPicPr preferRelativeResize="0"/>
          <p:nvPr/>
        </p:nvPicPr>
        <p:blipFill rotWithShape="1">
          <a:blip r:embed="rId3">
            <a:alphaModFix/>
          </a:blip>
          <a:srcRect b="14379" l="0" r="0" t="6917"/>
          <a:stretch/>
        </p:blipFill>
        <p:spPr>
          <a:xfrm>
            <a:off x="7020850" y="870075"/>
            <a:ext cx="1772675" cy="310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g337f8309f0a_0_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375" y="1258875"/>
            <a:ext cx="2833962" cy="34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37f8309f0a_0_355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1" name="Google Shape;921;g337f8309f0a_0_355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2" name="Google Shape;922;g337f8309f0a_0_355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3" name="Google Shape;923;g337f8309f0a_0_355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4" name="Google Shape;924;g337f8309f0a_0_355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5" name="Google Shape;925;g337f8309f0a_0_355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26" name="Google Shape;926;g337f8309f0a_0_355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927" name="Google Shape;927;g337f8309f0a_0_355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cambiando fotograma según la tecla presionada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g337f8309f0a_0_355"/>
          <p:cNvSpPr txBox="1"/>
          <p:nvPr/>
        </p:nvSpPr>
        <p:spPr>
          <a:xfrm>
            <a:off x="338750" y="721575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pensemos, que está pasando en el gifs de la derecha y que podemos hacer para simular eso?</a:t>
            </a:r>
            <a:endParaRPr sz="13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 u="sng"/>
          </a:p>
        </p:txBody>
      </p:sp>
      <p:pic>
        <p:nvPicPr>
          <p:cNvPr id="929" name="Google Shape;929;g337f8309f0a_0_355"/>
          <p:cNvPicPr preferRelativeResize="0"/>
          <p:nvPr/>
        </p:nvPicPr>
        <p:blipFill rotWithShape="1">
          <a:blip r:embed="rId3">
            <a:alphaModFix/>
          </a:blip>
          <a:srcRect b="14379" l="0" r="0" t="6917"/>
          <a:stretch/>
        </p:blipFill>
        <p:spPr>
          <a:xfrm>
            <a:off x="7020850" y="870075"/>
            <a:ext cx="1772675" cy="3100224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g337f8309f0a_0_355"/>
          <p:cNvSpPr txBox="1"/>
          <p:nvPr/>
        </p:nvSpPr>
        <p:spPr>
          <a:xfrm>
            <a:off x="452300" y="1335275"/>
            <a:ext cx="5985900" cy="9234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/>
              <a:t>-primero tenemos que cargar esas imagenes, osea imagen a la derecha, imagen a la izquierda, imagen arriba, imagen abajo del mono y la imagen en reposo del mono.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/>
              <a:t>-Segundo cuando presionamos el </a:t>
            </a:r>
            <a:r>
              <a:rPr lang="es-MX" sz="1200"/>
              <a:t>botón</a:t>
            </a:r>
            <a:r>
              <a:rPr lang="es-MX" sz="1200"/>
              <a:t> izquierda se cambia la imagen izquierda, y el </a:t>
            </a:r>
            <a:r>
              <a:rPr lang="es-MX" sz="1200"/>
              <a:t>botón</a:t>
            </a:r>
            <a:r>
              <a:rPr lang="es-MX" sz="1200"/>
              <a:t> derecha se cambia la imagen derecha… y </a:t>
            </a:r>
            <a:r>
              <a:rPr lang="es-MX" sz="1200"/>
              <a:t>así</a:t>
            </a:r>
            <a:r>
              <a:rPr lang="es-MX" sz="1200"/>
              <a:t> con los </a:t>
            </a:r>
            <a:r>
              <a:rPr lang="es-MX" sz="1200"/>
              <a:t>demás</a:t>
            </a:r>
            <a:r>
              <a:rPr lang="es-MX" sz="1200"/>
              <a:t>.</a:t>
            </a:r>
            <a:endParaRPr sz="1200"/>
          </a:p>
        </p:txBody>
      </p:sp>
      <p:pic>
        <p:nvPicPr>
          <p:cNvPr id="931" name="Google Shape;931;g337f8309f0a_0_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4963" y="2341150"/>
            <a:ext cx="2250050" cy="22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g337f8309f0a_0_355"/>
          <p:cNvSpPr txBox="1"/>
          <p:nvPr/>
        </p:nvSpPr>
        <p:spPr>
          <a:xfrm>
            <a:off x="214350" y="2487475"/>
            <a:ext cx="5985900" cy="3540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/>
              <a:t>link: </a:t>
            </a:r>
            <a:r>
              <a:rPr b="1" lang="es-MX" sz="1100" u="sng">
                <a:solidFill>
                  <a:schemeClr val="hlink"/>
                </a:solidFill>
                <a:hlinkClick r:id="rId5"/>
              </a:rPr>
              <a:t>https://github.com/yussefomar/pygame/blob/main/monoV6.py</a:t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37f8309f0a_0_371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8" name="Google Shape;938;g337f8309f0a_0_371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9" name="Google Shape;939;g337f8309f0a_0_371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0" name="Google Shape;940;g337f8309f0a_0_371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1" name="Google Shape;941;g337f8309f0a_0_371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2" name="Google Shape;942;g337f8309f0a_0_371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43" name="Google Shape;943;g337f8309f0a_0_371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944" name="Google Shape;944;g337f8309f0a_0_371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cambiando fotograma según la tecla presionada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g337f8309f0a_0_371"/>
          <p:cNvSpPr txBox="1"/>
          <p:nvPr/>
        </p:nvSpPr>
        <p:spPr>
          <a:xfrm>
            <a:off x="296900" y="597338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ruta de las </a:t>
            </a:r>
            <a:r>
              <a:rPr lang="es-MX" sz="1300" u="sng"/>
              <a:t>imágenes</a:t>
            </a:r>
            <a:endParaRPr sz="13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 u="sng"/>
          </a:p>
        </p:txBody>
      </p:sp>
      <p:pic>
        <p:nvPicPr>
          <p:cNvPr id="946" name="Google Shape;946;g337f8309f0a_0_371"/>
          <p:cNvPicPr preferRelativeResize="0"/>
          <p:nvPr/>
        </p:nvPicPr>
        <p:blipFill rotWithShape="1">
          <a:blip r:embed="rId3">
            <a:alphaModFix/>
          </a:blip>
          <a:srcRect b="14379" l="0" r="0" t="6917"/>
          <a:stretch/>
        </p:blipFill>
        <p:spPr>
          <a:xfrm>
            <a:off x="7020850" y="870075"/>
            <a:ext cx="1772675" cy="3100224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g337f8309f0a_0_371"/>
          <p:cNvSpPr txBox="1"/>
          <p:nvPr/>
        </p:nvSpPr>
        <p:spPr>
          <a:xfrm>
            <a:off x="375838" y="1025475"/>
            <a:ext cx="6408300" cy="9543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rutas_mono =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"reposo": "imagenesmono/monito.png",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"izquierda": "imagenesmono/izquierdamono.png",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"subir": "imagenesmono/arribamono.png"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}</a:t>
            </a:r>
            <a:endParaRPr sz="1200"/>
          </a:p>
        </p:txBody>
      </p:sp>
      <p:sp>
        <p:nvSpPr>
          <p:cNvPr id="948" name="Google Shape;948;g337f8309f0a_0_371"/>
          <p:cNvSpPr txBox="1"/>
          <p:nvPr/>
        </p:nvSpPr>
        <p:spPr>
          <a:xfrm>
            <a:off x="296900" y="2498525"/>
            <a:ext cx="5737200" cy="23397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def cargar_superficie(self, ruta, color, width, height):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"""Carga una superficie, aplica transparencia y escala."""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superficie = pygame.image.load(ruta).convert()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superficie.set_colorkey(color)  # Hacer transparente el fondo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return pygame.transform.scale(superficie, (width, height))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def cargar_superficies(self, rutas, color, width, height):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"""Carga las superficies y genera automáticamente las reflejadas."""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for movimiento, ruta in rutas.items():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    self.superficies[movimiento] = self.cargar_superficie(ruta, color, width, height)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# Genera automáticamente las reflejadas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self.superficies["derecha"] = pygame.transform.flip(self.superficies["izquierda"], True, False)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self.superficies["abajo"] = pygame.transform.flip(self.superficies["subir"], False, True)</a:t>
            </a:r>
            <a:endParaRPr sz="1000"/>
          </a:p>
        </p:txBody>
      </p:sp>
      <p:sp>
        <p:nvSpPr>
          <p:cNvPr id="949" name="Google Shape;949;g337f8309f0a_0_371"/>
          <p:cNvSpPr txBox="1"/>
          <p:nvPr/>
        </p:nvSpPr>
        <p:spPr>
          <a:xfrm>
            <a:off x="340525" y="2133663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Métodos</a:t>
            </a:r>
            <a:r>
              <a:rPr lang="es-MX" sz="1300" u="sng"/>
              <a:t> del </a:t>
            </a:r>
            <a:r>
              <a:rPr lang="es-MX" sz="1300" u="sng"/>
              <a:t>don king</a:t>
            </a:r>
            <a:r>
              <a:rPr lang="es-MX" sz="1300" u="sng"/>
              <a:t> kong para cargar las </a:t>
            </a:r>
            <a:r>
              <a:rPr lang="es-MX" sz="1300" u="sng"/>
              <a:t>imágenes</a:t>
            </a:r>
            <a:endParaRPr sz="13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 u="sng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37f8309f0a_0_39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5" name="Google Shape;955;g337f8309f0a_0_39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6" name="Google Shape;956;g337f8309f0a_0_39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7" name="Google Shape;957;g337f8309f0a_0_39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8" name="Google Shape;958;g337f8309f0a_0_39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9" name="Google Shape;959;g337f8309f0a_0_39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60" name="Google Shape;960;g337f8309f0a_0_39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961" name="Google Shape;961;g337f8309f0a_0_390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cambiando fotograma según la tecla presionada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g337f8309f0a_0_390"/>
          <p:cNvSpPr txBox="1"/>
          <p:nvPr/>
        </p:nvSpPr>
        <p:spPr>
          <a:xfrm>
            <a:off x="296900" y="597338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cambio de imagen </a:t>
            </a:r>
            <a:r>
              <a:rPr lang="es-MX" sz="1300" u="sng"/>
              <a:t>según</a:t>
            </a:r>
            <a:r>
              <a:rPr lang="es-MX" sz="1300" u="sng"/>
              <a:t> letra presionada</a:t>
            </a:r>
            <a:endParaRPr sz="13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 u="sng"/>
          </a:p>
        </p:txBody>
      </p:sp>
      <p:pic>
        <p:nvPicPr>
          <p:cNvPr id="963" name="Google Shape;963;g337f8309f0a_0_390"/>
          <p:cNvPicPr preferRelativeResize="0"/>
          <p:nvPr/>
        </p:nvPicPr>
        <p:blipFill rotWithShape="1">
          <a:blip r:embed="rId3">
            <a:alphaModFix/>
          </a:blip>
          <a:srcRect b="14379" l="0" r="0" t="6917"/>
          <a:stretch/>
        </p:blipFill>
        <p:spPr>
          <a:xfrm>
            <a:off x="7020850" y="870075"/>
            <a:ext cx="1772675" cy="3100224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g337f8309f0a_0_390"/>
          <p:cNvSpPr txBox="1"/>
          <p:nvPr/>
        </p:nvSpPr>
        <p:spPr>
          <a:xfrm>
            <a:off x="375838" y="1025475"/>
            <a:ext cx="6408300" cy="29553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def update(self):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"""Actualiza la posición del personaje basado en teclas presionadas."""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teclas = pygame.key.get_pressed()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if teclas[pygame.K_LEFT]: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    self.posx = self.posx - self.velocidad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   </a:t>
            </a:r>
            <a:r>
              <a:rPr b="1" lang="es-MX" sz="1000">
                <a:solidFill>
                  <a:srgbClr val="188038"/>
                </a:solidFill>
              </a:rPr>
              <a:t> self.superficie = self.superficies["izquierda"]</a:t>
            </a:r>
            <a:endParaRPr b="1" sz="100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elif teclas[pygame.K_RIGHT]: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    self.posx =self.posx + self.velocidad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   </a:t>
            </a:r>
            <a:r>
              <a:rPr b="1" lang="es-MX" sz="1000">
                <a:solidFill>
                  <a:srgbClr val="188038"/>
                </a:solidFill>
              </a:rPr>
              <a:t> self.superficie = self.superficies["derecha"]</a:t>
            </a:r>
            <a:endParaRPr b="1" sz="100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elif teclas[pygame.K_UP]: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    self.posy = self.posy - self.velocidad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   </a:t>
            </a:r>
            <a:r>
              <a:rPr b="1" lang="es-MX" sz="1000">
                <a:solidFill>
                  <a:srgbClr val="188038"/>
                </a:solidFill>
              </a:rPr>
              <a:t> self.superficie = self.superficies["subir"]</a:t>
            </a:r>
            <a:endParaRPr b="1" sz="100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elif teclas[pygame.K_DOWN]: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    self.posy = self.posy +self.velocidad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    </a:t>
            </a:r>
            <a:r>
              <a:rPr b="1" lang="es-MX" sz="1000">
                <a:solidFill>
                  <a:srgbClr val="188038"/>
                </a:solidFill>
              </a:rPr>
              <a:t>self.superficie = self.superficies["abajo"]</a:t>
            </a:r>
            <a:endParaRPr b="1" sz="100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else: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           </a:t>
            </a:r>
            <a:r>
              <a:rPr b="1" lang="es-MX" sz="1000">
                <a:solidFill>
                  <a:srgbClr val="188038"/>
                </a:solidFill>
              </a:rPr>
              <a:t> self.superficie = self.superficies["reposo"]</a:t>
            </a:r>
            <a:r>
              <a:rPr lang="es-MX" sz="1000"/>
              <a:t>  # Si no se mueve, usa la imagen de reposo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65" name="Google Shape;965;g337f8309f0a_0_390"/>
          <p:cNvSpPr txBox="1"/>
          <p:nvPr/>
        </p:nvSpPr>
        <p:spPr>
          <a:xfrm>
            <a:off x="296900" y="4013813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Instancia de la clase o objeto de la clase</a:t>
            </a:r>
            <a:endParaRPr sz="13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 u="sng"/>
          </a:p>
        </p:txBody>
      </p:sp>
      <p:sp>
        <p:nvSpPr>
          <p:cNvPr id="966" name="Google Shape;966;g337f8309f0a_0_390"/>
          <p:cNvSpPr txBox="1"/>
          <p:nvPr/>
        </p:nvSpPr>
        <p:spPr>
          <a:xfrm>
            <a:off x="249138" y="4436775"/>
            <a:ext cx="6408300" cy="3387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donkingkong = Donkingkong(</a:t>
            </a:r>
            <a:r>
              <a:rPr b="1" lang="es-MX" sz="1000">
                <a:solidFill>
                  <a:srgbClr val="188038"/>
                </a:solidFill>
              </a:rPr>
              <a:t>rutas_mono</a:t>
            </a:r>
            <a:r>
              <a:rPr lang="es-MX" sz="1000"/>
              <a:t>, COLOR_NEGRO, pos_x_don, pos_y_don, ancho, alto,velocidad)</a:t>
            </a:r>
            <a:endParaRPr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37f8309f0a_0_240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2" name="Google Shape;972;g337f8309f0a_0_240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3" name="Google Shape;973;g337f8309f0a_0_240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4" name="Google Shape;974;g337f8309f0a_0_240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5" name="Google Shape;975;g337f8309f0a_0_240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6" name="Google Shape;976;g337f8309f0a_0_240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77" name="Google Shape;977;g337f8309f0a_0_240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978" name="Google Shape;978;g337f8309f0a_0_240"/>
          <p:cNvSpPr txBox="1"/>
          <p:nvPr/>
        </p:nvSpPr>
        <p:spPr>
          <a:xfrm>
            <a:off x="296900" y="0"/>
            <a:ext cx="82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 se viene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g337f8309f0a_0_240"/>
          <p:cNvSpPr txBox="1"/>
          <p:nvPr/>
        </p:nvSpPr>
        <p:spPr>
          <a:xfrm>
            <a:off x="245450" y="1088050"/>
            <a:ext cx="5985900" cy="5388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/>
              <a:t>link: </a:t>
            </a:r>
            <a:r>
              <a:rPr b="1" lang="es-MX" sz="1100" u="sng">
                <a:solidFill>
                  <a:schemeClr val="hlink"/>
                </a:solidFill>
                <a:hlinkClick r:id="rId3"/>
              </a:rPr>
              <a:t>https://github.com/yussefomar/pygame/blob/main/monoV3.py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80" name="Google Shape;980;g337f8309f0a_0_240"/>
          <p:cNvSpPr txBox="1"/>
          <p:nvPr/>
        </p:nvSpPr>
        <p:spPr>
          <a:xfrm>
            <a:off x="328000" y="663550"/>
            <a:ext cx="46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u="sng"/>
              <a:t>el </a:t>
            </a:r>
            <a:r>
              <a:rPr lang="es-MX" sz="1300" u="sng"/>
              <a:t>próximo</a:t>
            </a:r>
            <a:r>
              <a:rPr lang="es-MX" sz="1300" u="sng"/>
              <a:t> evento</a:t>
            </a:r>
            <a:endParaRPr sz="1300" u="sng"/>
          </a:p>
        </p:txBody>
      </p:sp>
      <p:sp>
        <p:nvSpPr>
          <p:cNvPr id="981" name="Google Shape;981;g337f8309f0a_0_240"/>
          <p:cNvSpPr txBox="1"/>
          <p:nvPr/>
        </p:nvSpPr>
        <p:spPr>
          <a:xfrm>
            <a:off x="212425" y="1779638"/>
            <a:ext cx="4158600" cy="138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MX" sz="1300"/>
              <a:t>Que un movimiento tenga una serie de </a:t>
            </a:r>
            <a:r>
              <a:rPr lang="es-MX" sz="1300"/>
              <a:t>imágenes</a:t>
            </a:r>
            <a:r>
              <a:rPr lang="es-MX" sz="1300"/>
              <a:t> asociadas para darle un movimiento acorde al juego real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MX" sz="1300"/>
              <a:t>Manejo de colisiones y dar un cuerpo al personaje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MX" sz="1300"/>
              <a:t>Traslado dentro de un escenario</a:t>
            </a:r>
            <a:endParaRPr sz="1300"/>
          </a:p>
        </p:txBody>
      </p:sp>
      <p:pic>
        <p:nvPicPr>
          <p:cNvPr id="982" name="Google Shape;982;g337f8309f0a_0_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650" y="2066725"/>
            <a:ext cx="4468176" cy="251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9065226f4_0_6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g2d9065226f4_0_6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g2d9065226f4_0_6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g2d9065226f4_0_6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g2d9065226f4_0_6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g2d9065226f4_0_6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9" name="Google Shape;119;g2d9065226f4_0_6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120" name="Google Shape;120;g2d9065226f4_0_6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Instalación de Pygame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2d9065226f4_0_6"/>
          <p:cNvSpPr txBox="1"/>
          <p:nvPr/>
        </p:nvSpPr>
        <p:spPr>
          <a:xfrm>
            <a:off x="516700" y="749275"/>
            <a:ext cx="24768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Instalación con pip: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g2d9065226f4_0_6"/>
          <p:cNvSpPr txBox="1"/>
          <p:nvPr/>
        </p:nvSpPr>
        <p:spPr>
          <a:xfrm>
            <a:off x="626050" y="1839025"/>
            <a:ext cx="33681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Verificación de instalación:</a:t>
            </a:r>
            <a:endParaRPr sz="18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 u="sng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g2d9065226f4_0_6"/>
          <p:cNvSpPr txBox="1"/>
          <p:nvPr/>
        </p:nvSpPr>
        <p:spPr>
          <a:xfrm>
            <a:off x="384225" y="1360775"/>
            <a:ext cx="3556200" cy="3693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rPr lang="es-MX" sz="1200">
                <a:solidFill>
                  <a:srgbClr val="0D0D0D"/>
                </a:solidFill>
              </a:rPr>
              <a:t>pip install pygame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2d9065226f4_0_6"/>
          <p:cNvSpPr txBox="1"/>
          <p:nvPr/>
        </p:nvSpPr>
        <p:spPr>
          <a:xfrm>
            <a:off x="532000" y="2370975"/>
            <a:ext cx="3556200" cy="7941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import pygame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print(pygame.__version__)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92551414e_0_20"/>
          <p:cNvSpPr/>
          <p:nvPr/>
        </p:nvSpPr>
        <p:spPr>
          <a:xfrm>
            <a:off x="139200" y="4872938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g2d92551414e_0_20"/>
          <p:cNvSpPr txBox="1"/>
          <p:nvPr/>
        </p:nvSpPr>
        <p:spPr>
          <a:xfrm flipH="1">
            <a:off x="0" y="-3412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g2d92551414e_0_20"/>
          <p:cNvSpPr txBox="1"/>
          <p:nvPr/>
        </p:nvSpPr>
        <p:spPr>
          <a:xfrm flipH="1">
            <a:off x="0" y="1249288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" name="Google Shape;132;g2d92551414e_0_20"/>
          <p:cNvSpPr txBox="1"/>
          <p:nvPr/>
        </p:nvSpPr>
        <p:spPr>
          <a:xfrm flipH="1">
            <a:off x="0" y="2501988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g2d92551414e_0_20"/>
          <p:cNvSpPr txBox="1"/>
          <p:nvPr/>
        </p:nvSpPr>
        <p:spPr>
          <a:xfrm flipH="1">
            <a:off x="0" y="3815813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" name="Google Shape;134;g2d92551414e_0_20"/>
          <p:cNvSpPr/>
          <p:nvPr/>
        </p:nvSpPr>
        <p:spPr>
          <a:xfrm>
            <a:off x="139200" y="4816988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5" name="Google Shape;135;g2d92551414e_0_20"/>
          <p:cNvCxnSpPr/>
          <p:nvPr/>
        </p:nvCxnSpPr>
        <p:spPr>
          <a:xfrm flipH="1" rot="10800000">
            <a:off x="214425" y="555538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136" name="Google Shape;136;g2d92551414e_0_20"/>
          <p:cNvSpPr txBox="1"/>
          <p:nvPr/>
        </p:nvSpPr>
        <p:spPr>
          <a:xfrm>
            <a:off x="296975" y="3463"/>
            <a:ext cx="705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Creando una ventana( surface) en Pygame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2d92551414e_0_20"/>
          <p:cNvSpPr txBox="1"/>
          <p:nvPr/>
        </p:nvSpPr>
        <p:spPr>
          <a:xfrm>
            <a:off x="624375" y="826288"/>
            <a:ext cx="49353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pygame.display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8" name="Google Shape;138;g2d92551414e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088" y="1003575"/>
            <a:ext cx="20955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d92551414e_0_20"/>
          <p:cNvSpPr txBox="1"/>
          <p:nvPr/>
        </p:nvSpPr>
        <p:spPr>
          <a:xfrm>
            <a:off x="491925" y="1419888"/>
            <a:ext cx="5200200" cy="5664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es-MX" sz="1100"/>
              <a:t>Es un </a:t>
            </a:r>
            <a:r>
              <a:rPr b="1" lang="es-MX" sz="1100"/>
              <a:t>módulo</a:t>
            </a:r>
            <a:r>
              <a:rPr lang="es-MX" sz="1100"/>
              <a:t> que gestiona la ventana o pantalla en la que se muestran los gráficos del juego.</a:t>
            </a:r>
            <a:endParaRPr sz="1200">
              <a:solidFill>
                <a:srgbClr val="0D0D0D"/>
              </a:solidFill>
            </a:endParaRPr>
          </a:p>
        </p:txBody>
      </p:sp>
      <p:sp>
        <p:nvSpPr>
          <p:cNvPr id="140" name="Google Shape;140;g2d92551414e_0_20"/>
          <p:cNvSpPr txBox="1"/>
          <p:nvPr/>
        </p:nvSpPr>
        <p:spPr>
          <a:xfrm rot="-473219">
            <a:off x="1267808" y="2394723"/>
            <a:ext cx="4829484" cy="35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que caracteristicas podriamos modificar ?</a:t>
            </a:r>
            <a:endParaRPr b="1" sz="1100"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92551414e_0_87"/>
          <p:cNvSpPr/>
          <p:nvPr/>
        </p:nvSpPr>
        <p:spPr>
          <a:xfrm>
            <a:off x="139200" y="4872938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g2d92551414e_0_87"/>
          <p:cNvSpPr txBox="1"/>
          <p:nvPr/>
        </p:nvSpPr>
        <p:spPr>
          <a:xfrm flipH="1">
            <a:off x="0" y="-3412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47;g2d92551414e_0_87"/>
          <p:cNvSpPr txBox="1"/>
          <p:nvPr/>
        </p:nvSpPr>
        <p:spPr>
          <a:xfrm flipH="1">
            <a:off x="0" y="1249288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g2d92551414e_0_87"/>
          <p:cNvSpPr txBox="1"/>
          <p:nvPr/>
        </p:nvSpPr>
        <p:spPr>
          <a:xfrm flipH="1">
            <a:off x="0" y="2501988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g2d92551414e_0_87"/>
          <p:cNvSpPr txBox="1"/>
          <p:nvPr/>
        </p:nvSpPr>
        <p:spPr>
          <a:xfrm flipH="1">
            <a:off x="0" y="3815813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g2d92551414e_0_87"/>
          <p:cNvSpPr/>
          <p:nvPr/>
        </p:nvSpPr>
        <p:spPr>
          <a:xfrm>
            <a:off x="139200" y="4816988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1" name="Google Shape;151;g2d92551414e_0_87"/>
          <p:cNvCxnSpPr/>
          <p:nvPr/>
        </p:nvCxnSpPr>
        <p:spPr>
          <a:xfrm flipH="1" rot="10800000">
            <a:off x="214425" y="555538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152" name="Google Shape;152;g2d92551414e_0_87"/>
          <p:cNvSpPr txBox="1"/>
          <p:nvPr/>
        </p:nvSpPr>
        <p:spPr>
          <a:xfrm>
            <a:off x="296975" y="3463"/>
            <a:ext cx="705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Creando una ventana( surface) en Pygame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2d92551414e_0_87"/>
          <p:cNvSpPr txBox="1"/>
          <p:nvPr/>
        </p:nvSpPr>
        <p:spPr>
          <a:xfrm>
            <a:off x="624375" y="826288"/>
            <a:ext cx="49353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pygame.display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4" name="Google Shape;154;g2d92551414e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088" y="1003575"/>
            <a:ext cx="20955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d92551414e_0_87"/>
          <p:cNvSpPr txBox="1"/>
          <p:nvPr/>
        </p:nvSpPr>
        <p:spPr>
          <a:xfrm>
            <a:off x="491925" y="1419888"/>
            <a:ext cx="5200200" cy="5664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es-MX" sz="1100"/>
              <a:t>Es un </a:t>
            </a:r>
            <a:r>
              <a:rPr b="1" lang="es-MX" sz="1100"/>
              <a:t>módulo</a:t>
            </a:r>
            <a:r>
              <a:rPr lang="es-MX" sz="1100"/>
              <a:t> que gestiona la ventana o pantalla en la que se muestran los gráficos del juego.</a:t>
            </a:r>
            <a:endParaRPr sz="1200">
              <a:solidFill>
                <a:srgbClr val="0D0D0D"/>
              </a:solidFill>
            </a:endParaRPr>
          </a:p>
        </p:txBody>
      </p:sp>
      <p:sp>
        <p:nvSpPr>
          <p:cNvPr id="156" name="Google Shape;156;g2d92551414e_0_87"/>
          <p:cNvSpPr txBox="1"/>
          <p:nvPr/>
        </p:nvSpPr>
        <p:spPr>
          <a:xfrm rot="-473219">
            <a:off x="1267808" y="2394723"/>
            <a:ext cx="4829484" cy="35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que caracteristicas podriamos modificar ?</a:t>
            </a:r>
            <a:endParaRPr b="1" sz="1100"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g2d92551414e_0_87"/>
          <p:cNvSpPr txBox="1"/>
          <p:nvPr/>
        </p:nvSpPr>
        <p:spPr>
          <a:xfrm>
            <a:off x="563050" y="2992663"/>
            <a:ext cx="5200200" cy="5487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/>
              <a:t>con este </a:t>
            </a:r>
            <a:r>
              <a:rPr lang="es-MX" sz="1100"/>
              <a:t>módulo</a:t>
            </a:r>
            <a:r>
              <a:rPr lang="es-MX" sz="1100"/>
              <a:t> </a:t>
            </a:r>
            <a:r>
              <a:rPr lang="es-MX" sz="1100"/>
              <a:t>podremos</a:t>
            </a:r>
            <a:r>
              <a:rPr lang="es-MX" sz="1100"/>
              <a:t> crear la ventana, ajustar el alto y ancho , darle un color de fondo, agregar nuevas ventanas </a:t>
            </a:r>
            <a:endParaRPr sz="120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92551414e_0_68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g2d92551414e_0_68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g2d92551414e_0_68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g2d92551414e_0_68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g2d92551414e_0_68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g2d92551414e_0_68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8" name="Google Shape;168;g2d92551414e_0_68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169" name="Google Shape;169;g2d92551414e_0_68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Creando una ventana en Pygame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2d92551414e_0_68"/>
          <p:cNvSpPr txBox="1"/>
          <p:nvPr/>
        </p:nvSpPr>
        <p:spPr>
          <a:xfrm>
            <a:off x="516700" y="749275"/>
            <a:ext cx="39213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Código básico para una ventana: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g2d92551414e_0_68"/>
          <p:cNvSpPr txBox="1"/>
          <p:nvPr/>
        </p:nvSpPr>
        <p:spPr>
          <a:xfrm>
            <a:off x="384225" y="1360775"/>
            <a:ext cx="3868200" cy="33432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import pygame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ancho=800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alto=600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color_blanco=(255,255,255)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color_negro=(0,0,0)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pygame.init()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# Creamos una superficie 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ventana = pygame.display.set_mode((ancho,alto))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print(ventana)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#fil seria llenar de color negro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ventana</a:t>
            </a:r>
            <a:r>
              <a:rPr lang="es-MX" sz="1200">
                <a:solidFill>
                  <a:srgbClr val="0D0D0D"/>
                </a:solidFill>
              </a:rPr>
              <a:t>.fill(color_negro)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 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</p:txBody>
      </p:sp>
      <p:pic>
        <p:nvPicPr>
          <p:cNvPr id="172" name="Google Shape;172;g2d92551414e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999" y="1000999"/>
            <a:ext cx="1767701" cy="32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d92551414e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350" y="1172125"/>
            <a:ext cx="2868950" cy="224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92551414e_0_105"/>
          <p:cNvSpPr/>
          <p:nvPr/>
        </p:nvSpPr>
        <p:spPr>
          <a:xfrm>
            <a:off x="139125" y="4869475"/>
            <a:ext cx="9004800" cy="27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Mejia</a:t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g2d92551414e_0_105"/>
          <p:cNvSpPr txBox="1"/>
          <p:nvPr/>
        </p:nvSpPr>
        <p:spPr>
          <a:xfrm flipH="1">
            <a:off x="-75" y="-6875"/>
            <a:ext cx="139200" cy="1179000"/>
          </a:xfrm>
          <a:prstGeom prst="rect">
            <a:avLst/>
          </a:prstGeom>
          <a:solidFill>
            <a:srgbClr val="00A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g2d92551414e_0_105"/>
          <p:cNvSpPr txBox="1"/>
          <p:nvPr/>
        </p:nvSpPr>
        <p:spPr>
          <a:xfrm flipH="1">
            <a:off x="-75" y="1245825"/>
            <a:ext cx="139200" cy="1179000"/>
          </a:xfrm>
          <a:prstGeom prst="rect">
            <a:avLst/>
          </a:prstGeom>
          <a:solidFill>
            <a:srgbClr val="F09F0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" name="Google Shape;181;g2d92551414e_0_105"/>
          <p:cNvSpPr txBox="1"/>
          <p:nvPr/>
        </p:nvSpPr>
        <p:spPr>
          <a:xfrm flipH="1">
            <a:off x="-75" y="2498525"/>
            <a:ext cx="139200" cy="1179000"/>
          </a:xfrm>
          <a:prstGeom prst="rect">
            <a:avLst/>
          </a:prstGeom>
          <a:solidFill>
            <a:srgbClr val="A6C31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" name="Google Shape;182;g2d92551414e_0_105"/>
          <p:cNvSpPr txBox="1"/>
          <p:nvPr/>
        </p:nvSpPr>
        <p:spPr>
          <a:xfrm flipH="1">
            <a:off x="-75" y="3812350"/>
            <a:ext cx="139200" cy="1331100"/>
          </a:xfrm>
          <a:prstGeom prst="rect">
            <a:avLst/>
          </a:prstGeom>
          <a:solidFill>
            <a:srgbClr val="851F1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g2d92551414e_0_105"/>
          <p:cNvSpPr/>
          <p:nvPr/>
        </p:nvSpPr>
        <p:spPr>
          <a:xfrm>
            <a:off x="139125" y="4813525"/>
            <a:ext cx="9004800" cy="561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4" name="Google Shape;184;g2d92551414e_0_105"/>
          <p:cNvCxnSpPr/>
          <p:nvPr/>
        </p:nvCxnSpPr>
        <p:spPr>
          <a:xfrm flipH="1" rot="10800000">
            <a:off x="214350" y="552075"/>
            <a:ext cx="8824800" cy="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cxnSp>
      <p:sp>
        <p:nvSpPr>
          <p:cNvPr id="185" name="Google Shape;185;g2d92551414e_0_105"/>
          <p:cNvSpPr txBox="1"/>
          <p:nvPr/>
        </p:nvSpPr>
        <p:spPr>
          <a:xfrm>
            <a:off x="296900" y="0"/>
            <a:ext cx="62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-MX" sz="2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Creando una ventana en Pygame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d92551414e_0_105"/>
          <p:cNvSpPr txBox="1"/>
          <p:nvPr/>
        </p:nvSpPr>
        <p:spPr>
          <a:xfrm>
            <a:off x="516700" y="749275"/>
            <a:ext cx="3921300" cy="4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u="sng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Código básico para una ventana:</a:t>
            </a:r>
            <a:endParaRPr b="0" i="0" sz="1800" u="sng" cap="none" strike="noStrike">
              <a:solidFill>
                <a:schemeClr val="dk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g2d92551414e_0_105"/>
          <p:cNvSpPr txBox="1"/>
          <p:nvPr/>
        </p:nvSpPr>
        <p:spPr>
          <a:xfrm>
            <a:off x="384225" y="1360775"/>
            <a:ext cx="3868200" cy="2918400"/>
          </a:xfrm>
          <a:prstGeom prst="rect">
            <a:avLst/>
          </a:prstGeom>
          <a:solidFill>
            <a:srgbClr val="F3F3F3"/>
          </a:solidFill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import pygame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ancho=800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alto=600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color_blanco=(255,255,255)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color_negro=(0,0,0)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pygame.init()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# Creamos una superficie 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ventana = pygame.display.set_mode((ancho,alto))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print(ventana)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ventana.fill(color_blanco)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D0D0D"/>
                </a:solidFill>
              </a:rPr>
              <a:t> </a:t>
            </a:r>
            <a:endParaRPr sz="1200">
              <a:solidFill>
                <a:srgbClr val="0D0D0D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</p:txBody>
      </p:sp>
      <p:pic>
        <p:nvPicPr>
          <p:cNvPr id="188" name="Google Shape;188;g2d92551414e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749275"/>
            <a:ext cx="1438275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d92551414e_0_105"/>
          <p:cNvSpPr txBox="1"/>
          <p:nvPr/>
        </p:nvSpPr>
        <p:spPr>
          <a:xfrm rot="-473219">
            <a:off x="5736233" y="1304411"/>
            <a:ext cx="4829484" cy="5233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al ejecutar el </a:t>
            </a:r>
            <a:r>
              <a:rPr b="1" lang="es-MX" sz="11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código</a:t>
            </a:r>
            <a:r>
              <a:rPr b="1" lang="es-MX" sz="11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 se pinta de </a:t>
            </a:r>
            <a:endParaRPr b="1" sz="1100"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color blanco la ventana</a:t>
            </a:r>
            <a:r>
              <a:rPr b="1" lang="es-MX" sz="11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b="1" sz="1100"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0" name="Google Shape;190;g2d92551414e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998" y="915800"/>
            <a:ext cx="1328434" cy="13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Usuario</dc:creator>
</cp:coreProperties>
</file>